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96" r:id="rId2"/>
    <p:sldId id="398" r:id="rId3"/>
    <p:sldId id="380" r:id="rId4"/>
    <p:sldId id="381" r:id="rId5"/>
    <p:sldId id="376" r:id="rId6"/>
    <p:sldId id="383" r:id="rId7"/>
    <p:sldId id="384" r:id="rId8"/>
    <p:sldId id="382" r:id="rId9"/>
    <p:sldId id="377" r:id="rId10"/>
    <p:sldId id="385" r:id="rId11"/>
    <p:sldId id="386" r:id="rId12"/>
    <p:sldId id="387" r:id="rId13"/>
    <p:sldId id="360" r:id="rId14"/>
    <p:sldId id="361" r:id="rId15"/>
    <p:sldId id="362" r:id="rId16"/>
    <p:sldId id="397" r:id="rId17"/>
    <p:sldId id="388" r:id="rId18"/>
    <p:sldId id="391" r:id="rId19"/>
    <p:sldId id="392" r:id="rId20"/>
    <p:sldId id="393" r:id="rId21"/>
    <p:sldId id="394" r:id="rId22"/>
    <p:sldId id="395" r:id="rId23"/>
    <p:sldId id="378" r:id="rId24"/>
    <p:sldId id="3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colrain" initials="p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B8CD"/>
    <a:srgbClr val="4A77B2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3"/>
    <p:restoredTop sz="90274" autoAdjust="0"/>
  </p:normalViewPr>
  <p:slideViewPr>
    <p:cSldViewPr snapToGrid="0">
      <p:cViewPr varScale="1">
        <p:scale>
          <a:sx n="74" d="100"/>
          <a:sy n="74" d="100"/>
        </p:scale>
        <p:origin x="-58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A0C95-52A2-4EE3-8106-12589CC5E6D9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F270C-E67F-48FB-B61A-EAB2EF989F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751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E7A92-F244-424B-89AA-3E022CFDFDD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155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F270C-E67F-48FB-B61A-EAB2EF989F3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963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F270C-E67F-48FB-B61A-EAB2EF989F3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443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F270C-E67F-48FB-B61A-EAB2EF989F3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376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E7A92-F244-424B-89AA-3E022CFDFDD1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06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E713C7-EE9B-4C5D-96B0-17DBA98180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25246EC-1883-4B97-B519-4FE50E6CB7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A259D08-4F6E-462A-AC31-6664585F0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A229EB8-674C-4802-B0D2-84E256859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6ECA047-7C6C-4964-BD72-C8FD514B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29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066EBB-DBDF-454A-8FE8-66EE7036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6A6AAAB-7BE2-4ED6-B54C-1D3EE90EE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4B150A7-37EA-47BD-A389-C5EC5B8A8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AF18A6D-2752-46D5-819F-E94F9A29B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CB51B85-858B-40A3-8449-AD4271FF9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273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45CB0C5-E1F6-45CC-A147-0423185C36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264E8F6-BC2E-4DA0-9E82-05693126C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11FDF6-E73D-412D-8F56-1D0C1256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9E7EC4-67EA-4D70-B76B-E2258DAC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4F1902B-4E2F-4B36-999C-98C2B049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00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C993CD-3AE2-4892-9DC5-058D2ECB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429F7CB-87C5-4564-BFB2-FFFC804F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638EAE-E02F-4111-BBAC-E38BE9909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0B159B3-4CE9-46DF-9FC3-FD183D4A6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A635790-4F9F-4C82-9318-55EB9F36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87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E6A575-C8CA-4BB4-8DB9-5CB402CFE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F02ABA-A553-4C81-936D-FFE2EC477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64851E4-A467-42FB-AB12-01A0598EB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429239-EF78-4847-B478-9B3A5C8FF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809028A-2E50-4BAC-A191-722553888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67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310447-EE8F-4894-9B7E-9369C8904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4FCA18F-017F-489E-9638-C72AA34EBC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90594A8-D98D-4458-A3C0-58BD63F40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A57F89C-F982-434E-9E86-D35EB232D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99D8F34-0007-4F4B-B757-592CD7219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459D7C9-E545-452F-B8D5-F1F4E440B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49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B2CC38-6F19-4438-BA5D-C4E42FC15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C28E97C-03DB-4D0F-9C63-2B7552564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8261096-84F2-45DF-9756-5186F9C32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E167DE4-ECFB-4326-A063-FB4B7A011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87B6E29-8E4E-462C-968B-DAFD145E6B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4A691F7-CDD7-4A57-9D3D-40E513385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8BDB465-8F4A-4786-AE9F-15B3631BF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F00F376-C877-4361-8609-1CFA3210A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12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386F5B-C5B0-48DB-B5A1-C0C4D0DC0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A03F8B2-9A78-4F32-817B-35FF83DB2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C6AA231-C62D-46E4-9C21-47D9CEF35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B80E936-8C4F-49DC-98E0-D731F879D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3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995B3C3-4C64-40F5-B436-314430D7D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0EA0FE7-3DE3-42B9-AFB7-C0AB91470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E770242-EAB5-4ED8-8D30-724A987A8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44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3984A9-0579-4FB5-A143-F62585629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79593F-D95C-42EF-B55A-BC7A35C46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6A1BBEA-639B-4BC2-A2D9-FF99958E6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89263EA-2853-492F-853D-46A222391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D3090F4-9D21-40E6-8995-E7E8B97C8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C0874E6-B07A-4E42-AD97-DE1EF16D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92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00DDC2-1A36-43D1-9658-BC8C3CE0C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3E34ECC-833E-4B81-9361-D34C44E73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241AE27-BAA0-4FE2-BAE4-AFFE0D5D3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884120A-07C9-4AA8-BE5C-B8C024A5A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4C2C512-B1AB-4CEB-AD40-3A894CFC7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94EBFBF-C90E-482C-B07E-E406019F8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99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A9A27A9-1CA5-4962-92F1-E331EF09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10C3AD-A0F2-4F1A-8AE3-E4AF35316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001A2D-AC61-444C-B68B-C7B1E9268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19599A1-3272-482D-882D-3529EE3ED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9B256EB-15E0-46FC-BD77-C16392BE79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92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0"/>
            <a:ext cx="12192000" cy="822960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>
            <a:grpSpLocks noChangeAspect="1"/>
          </p:cNvGrpSpPr>
          <p:nvPr/>
        </p:nvGrpSpPr>
        <p:grpSpPr>
          <a:xfrm>
            <a:off x="9126155" y="164592"/>
            <a:ext cx="1472660" cy="504000"/>
            <a:chOff x="3352800" y="3036092"/>
            <a:chExt cx="2484000" cy="850107"/>
          </a:xfrm>
          <a:solidFill>
            <a:srgbClr val="009999"/>
          </a:solidFill>
        </p:grpSpPr>
        <p:sp>
          <p:nvSpPr>
            <p:cNvPr id="15" name="Rectangle 14"/>
            <p:cNvSpPr/>
            <p:nvPr/>
          </p:nvSpPr>
          <p:spPr>
            <a:xfrm>
              <a:off x="3352800" y="3036092"/>
              <a:ext cx="2484000" cy="8501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6" name="Picture 15" descr="WHO_logotype_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8525" y="3095625"/>
              <a:ext cx="2266950" cy="7143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7" name="Group 16"/>
          <p:cNvGrpSpPr>
            <a:grpSpLocks noChangeAspect="1"/>
          </p:cNvGrpSpPr>
          <p:nvPr/>
        </p:nvGrpSpPr>
        <p:grpSpPr>
          <a:xfrm>
            <a:off x="10573441" y="164592"/>
            <a:ext cx="1473360" cy="504000"/>
            <a:chOff x="3182310" y="5791200"/>
            <a:chExt cx="3157200" cy="1080000"/>
          </a:xfrm>
          <a:solidFill>
            <a:srgbClr val="009999"/>
          </a:solidFill>
        </p:grpSpPr>
        <p:sp>
          <p:nvSpPr>
            <p:cNvPr id="18" name="Rectangle 17"/>
            <p:cNvSpPr/>
            <p:nvPr/>
          </p:nvSpPr>
          <p:spPr>
            <a:xfrm>
              <a:off x="3182310" y="5791200"/>
              <a:ext cx="3157200" cy="10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9" name="Picture 2" descr="UNICEF_horiz_white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121" y="5998349"/>
              <a:ext cx="2366245" cy="612000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1" name="TextBox 10"/>
          <p:cNvSpPr txBox="1"/>
          <p:nvPr/>
        </p:nvSpPr>
        <p:spPr>
          <a:xfrm>
            <a:off x="829055" y="1477444"/>
            <a:ext cx="581707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9999"/>
                </a:solidFill>
              </a:rPr>
              <a:t>EVMA Requirements Framework &amp; Data Inputs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Dan Brigden, WHO HQ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196385" y="1122476"/>
            <a:ext cx="2502628" cy="5411453"/>
            <a:chOff x="6773512" y="908001"/>
            <a:chExt cx="2155207" cy="5005565"/>
          </a:xfrm>
        </p:grpSpPr>
        <p:sp>
          <p:nvSpPr>
            <p:cNvPr id="20" name="Rectangle 19"/>
            <p:cNvSpPr/>
            <p:nvPr/>
          </p:nvSpPr>
          <p:spPr>
            <a:xfrm>
              <a:off x="6773514" y="908001"/>
              <a:ext cx="2142379" cy="744005"/>
            </a:xfrm>
            <a:prstGeom prst="rect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rgbClr val="86B0B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6773512" y="1074722"/>
              <a:ext cx="2155207" cy="341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Vaccine </a:t>
              </a:r>
              <a:r>
                <a:rPr lang="en-US" sz="12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manufacturer</a:t>
              </a:r>
              <a:endParaRPr lang="en-US" sz="12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cs typeface="Arial"/>
              </a:endParaRPr>
            </a:p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or UNICEF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773514" y="2199953"/>
              <a:ext cx="2142379" cy="744005"/>
            </a:xfrm>
            <a:prstGeom prst="rect">
              <a:avLst/>
            </a:prstGeom>
            <a:solidFill>
              <a:srgbClr val="009999">
                <a:alpha val="7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773514" y="3189822"/>
              <a:ext cx="2142379" cy="744005"/>
            </a:xfrm>
            <a:prstGeom prst="rect">
              <a:avLst/>
            </a:prstGeom>
            <a:solidFill>
              <a:srgbClr val="009999">
                <a:alpha val="5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773514" y="4179691"/>
              <a:ext cx="2142379" cy="744005"/>
            </a:xfrm>
            <a:prstGeom prst="rect">
              <a:avLst/>
            </a:prstGeom>
            <a:solidFill>
              <a:srgbClr val="009999">
                <a:alpha val="3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773514" y="5169561"/>
              <a:ext cx="2142379" cy="744005"/>
            </a:xfrm>
            <a:prstGeom prst="rect">
              <a:avLst/>
            </a:prstGeom>
            <a:solidFill>
              <a:srgbClr val="009999">
                <a:alpha val="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7844704" y="2937549"/>
              <a:ext cx="0" cy="275797"/>
            </a:xfrm>
            <a:prstGeom prst="line">
              <a:avLst/>
            </a:prstGeom>
            <a:ln w="15875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844704" y="3938109"/>
              <a:ext cx="0" cy="275797"/>
            </a:xfrm>
            <a:prstGeom prst="line">
              <a:avLst/>
            </a:prstGeom>
            <a:ln w="15875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844704" y="4925841"/>
              <a:ext cx="0" cy="275797"/>
            </a:xfrm>
            <a:prstGeom prst="line">
              <a:avLst/>
            </a:prstGeom>
            <a:ln w="15875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19"/>
            <p:cNvSpPr>
              <a:spLocks noChangeArrowheads="1"/>
            </p:cNvSpPr>
            <p:nvPr/>
          </p:nvSpPr>
          <p:spPr bwMode="auto">
            <a:xfrm>
              <a:off x="6773512" y="2370973"/>
              <a:ext cx="2155207" cy="341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National store</a:t>
              </a:r>
            </a:p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(PR </a:t>
              </a:r>
              <a:r>
                <a:rPr lang="en-US" sz="12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level)</a:t>
              </a:r>
              <a:endParaRPr 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cs typeface="Arial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6773512" y="3371532"/>
              <a:ext cx="2155207" cy="341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Provincial stores</a:t>
              </a:r>
            </a:p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(SN </a:t>
              </a:r>
              <a:r>
                <a:rPr lang="en-US" sz="12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level)</a:t>
              </a:r>
              <a:endParaRPr 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cs typeface="Arial"/>
              </a:endParaRPr>
            </a:p>
          </p:txBody>
        </p:sp>
        <p:sp>
          <p:nvSpPr>
            <p:cNvPr id="31" name="Rectangle 19"/>
            <p:cNvSpPr>
              <a:spLocks noChangeArrowheads="1"/>
            </p:cNvSpPr>
            <p:nvPr/>
          </p:nvSpPr>
          <p:spPr bwMode="auto">
            <a:xfrm>
              <a:off x="6773512" y="4384919"/>
              <a:ext cx="2155207" cy="341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District stores</a:t>
              </a:r>
            </a:p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(LD level)</a:t>
              </a:r>
              <a:endParaRPr 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cs typeface="Arial"/>
              </a:endParaRPr>
            </a:p>
          </p:txBody>
        </p:sp>
        <p:sp>
          <p:nvSpPr>
            <p:cNvPr id="32" name="Rectangle 19"/>
            <p:cNvSpPr>
              <a:spLocks noChangeArrowheads="1"/>
            </p:cNvSpPr>
            <p:nvPr/>
          </p:nvSpPr>
          <p:spPr bwMode="auto">
            <a:xfrm>
              <a:off x="6773512" y="5346996"/>
              <a:ext cx="2155207" cy="341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Health facilities</a:t>
              </a:r>
            </a:p>
            <a:p>
              <a:pPr algn="ctr"/>
              <a:r>
                <a:rPr lang="en-US" sz="12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/>
                  <a:cs typeface="Arial"/>
                </a:rPr>
                <a:t>(SP level)</a:t>
              </a:r>
              <a:endParaRPr 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cs typeface="Arial"/>
              </a:endParaRPr>
            </a:p>
          </p:txBody>
        </p:sp>
      </p:grpSp>
      <p:sp>
        <p:nvSpPr>
          <p:cNvPr id="33" name="Freeform 20"/>
          <p:cNvSpPr>
            <a:spLocks/>
          </p:cNvSpPr>
          <p:nvPr/>
        </p:nvSpPr>
        <p:spPr bwMode="auto">
          <a:xfrm>
            <a:off x="9133601" y="2047346"/>
            <a:ext cx="628196" cy="387350"/>
          </a:xfrm>
          <a:custGeom>
            <a:avLst/>
            <a:gdLst>
              <a:gd name="T0" fmla="*/ 0 w 2048"/>
              <a:gd name="T1" fmla="*/ 0 h 2112"/>
              <a:gd name="T2" fmla="*/ 0 w 2048"/>
              <a:gd name="T3" fmla="*/ 0 h 2112"/>
              <a:gd name="T4" fmla="*/ 0 w 2048"/>
              <a:gd name="T5" fmla="*/ 0 h 2112"/>
              <a:gd name="T6" fmla="*/ 0 w 2048"/>
              <a:gd name="T7" fmla="*/ 0 h 2112"/>
              <a:gd name="T8" fmla="*/ 0 w 2048"/>
              <a:gd name="T9" fmla="*/ 0 h 2112"/>
              <a:gd name="T10" fmla="*/ 0 w 2048"/>
              <a:gd name="T11" fmla="*/ 0 h 2112"/>
              <a:gd name="T12" fmla="*/ 0 w 2048"/>
              <a:gd name="T13" fmla="*/ 0 h 2112"/>
              <a:gd name="T14" fmla="*/ 0 w 2048"/>
              <a:gd name="T15" fmla="*/ 0 h 2112"/>
              <a:gd name="T16" fmla="*/ 0 w 2048"/>
              <a:gd name="T17" fmla="*/ 0 h 2112"/>
              <a:gd name="T18" fmla="*/ 0 w 2048"/>
              <a:gd name="T19" fmla="*/ 0 h 2112"/>
              <a:gd name="T20" fmla="*/ 0 w 2048"/>
              <a:gd name="T21" fmla="*/ 0 h 2112"/>
              <a:gd name="T22" fmla="*/ 0 w 2048"/>
              <a:gd name="T23" fmla="*/ 0 h 2112"/>
              <a:gd name="T24" fmla="*/ 0 w 2048"/>
              <a:gd name="T25" fmla="*/ 0 h 2112"/>
              <a:gd name="T26" fmla="*/ 0 w 2048"/>
              <a:gd name="T27" fmla="*/ 0 h 2112"/>
              <a:gd name="T28" fmla="*/ 0 w 2048"/>
              <a:gd name="T29" fmla="*/ 0 h 2112"/>
              <a:gd name="T30" fmla="*/ 0 w 2048"/>
              <a:gd name="T31" fmla="*/ 0 h 2112"/>
              <a:gd name="T32" fmla="*/ 0 w 2048"/>
              <a:gd name="T33" fmla="*/ 0 h 2112"/>
              <a:gd name="T34" fmla="*/ 0 w 2048"/>
              <a:gd name="T35" fmla="*/ 0 h 2112"/>
              <a:gd name="T36" fmla="*/ 0 w 2048"/>
              <a:gd name="T37" fmla="*/ 0 h 2112"/>
              <a:gd name="T38" fmla="*/ 0 w 2048"/>
              <a:gd name="T39" fmla="*/ 0 h 2112"/>
              <a:gd name="T40" fmla="*/ 0 w 2048"/>
              <a:gd name="T41" fmla="*/ 0 h 2112"/>
              <a:gd name="T42" fmla="*/ 0 w 2048"/>
              <a:gd name="T43" fmla="*/ 0 h 2112"/>
              <a:gd name="T44" fmla="*/ 0 w 2048"/>
              <a:gd name="T45" fmla="*/ 0 h 2112"/>
              <a:gd name="T46" fmla="*/ 0 w 2048"/>
              <a:gd name="T47" fmla="*/ 0 h 2112"/>
              <a:gd name="T48" fmla="*/ 0 w 2048"/>
              <a:gd name="T49" fmla="*/ 0 h 2112"/>
              <a:gd name="T50" fmla="*/ 0 w 2048"/>
              <a:gd name="T51" fmla="*/ 0 h 2112"/>
              <a:gd name="T52" fmla="*/ 0 w 2048"/>
              <a:gd name="T53" fmla="*/ 0 h 2112"/>
              <a:gd name="T54" fmla="*/ 0 w 2048"/>
              <a:gd name="T55" fmla="*/ 0 h 2112"/>
              <a:gd name="T56" fmla="*/ 0 w 2048"/>
              <a:gd name="T57" fmla="*/ 0 h 2112"/>
              <a:gd name="T58" fmla="*/ 0 w 2048"/>
              <a:gd name="T59" fmla="*/ 0 h 2112"/>
              <a:gd name="T60" fmla="*/ 0 w 2048"/>
              <a:gd name="T61" fmla="*/ 0 h 2112"/>
              <a:gd name="T62" fmla="*/ 0 w 2048"/>
              <a:gd name="T63" fmla="*/ 0 h 2112"/>
              <a:gd name="T64" fmla="*/ 0 w 2048"/>
              <a:gd name="T65" fmla="*/ 0 h 2112"/>
              <a:gd name="T66" fmla="*/ 0 w 2048"/>
              <a:gd name="T67" fmla="*/ 0 h 2112"/>
              <a:gd name="T68" fmla="*/ 0 w 2048"/>
              <a:gd name="T69" fmla="*/ 0 h 2112"/>
              <a:gd name="T70" fmla="*/ 0 w 2048"/>
              <a:gd name="T71" fmla="*/ 0 h 2112"/>
              <a:gd name="T72" fmla="*/ 0 w 2048"/>
              <a:gd name="T73" fmla="*/ 0 h 2112"/>
              <a:gd name="T74" fmla="*/ 0 w 2048"/>
              <a:gd name="T75" fmla="*/ 0 h 2112"/>
              <a:gd name="T76" fmla="*/ 0 w 2048"/>
              <a:gd name="T77" fmla="*/ 0 h 2112"/>
              <a:gd name="T78" fmla="*/ 0 w 2048"/>
              <a:gd name="T79" fmla="*/ 0 h 2112"/>
              <a:gd name="T80" fmla="*/ 0 w 2048"/>
              <a:gd name="T81" fmla="*/ 0 h 2112"/>
              <a:gd name="T82" fmla="*/ 0 w 2048"/>
              <a:gd name="T83" fmla="*/ 0 h 2112"/>
              <a:gd name="T84" fmla="*/ 0 w 2048"/>
              <a:gd name="T85" fmla="*/ 0 h 2112"/>
              <a:gd name="T86" fmla="*/ 0 w 2048"/>
              <a:gd name="T87" fmla="*/ 0 h 2112"/>
              <a:gd name="T88" fmla="*/ 0 w 2048"/>
              <a:gd name="T89" fmla="*/ 0 h 2112"/>
              <a:gd name="T90" fmla="*/ 0 w 2048"/>
              <a:gd name="T91" fmla="*/ 0 h 2112"/>
              <a:gd name="T92" fmla="*/ 0 w 2048"/>
              <a:gd name="T93" fmla="*/ 0 h 2112"/>
              <a:gd name="T94" fmla="*/ 0 w 2048"/>
              <a:gd name="T95" fmla="*/ 0 h 2112"/>
              <a:gd name="T96" fmla="*/ 0 w 2048"/>
              <a:gd name="T97" fmla="*/ 0 h 2112"/>
              <a:gd name="T98" fmla="*/ 0 w 2048"/>
              <a:gd name="T99" fmla="*/ 0 h 2112"/>
              <a:gd name="T100" fmla="*/ 0 w 2048"/>
              <a:gd name="T101" fmla="*/ 0 h 2112"/>
              <a:gd name="T102" fmla="*/ 0 w 2048"/>
              <a:gd name="T103" fmla="*/ 0 h 2112"/>
              <a:gd name="T104" fmla="*/ 0 w 2048"/>
              <a:gd name="T105" fmla="*/ 0 h 2112"/>
              <a:gd name="T106" fmla="*/ 0 w 2048"/>
              <a:gd name="T107" fmla="*/ 0 h 2112"/>
              <a:gd name="T108" fmla="*/ 0 w 2048"/>
              <a:gd name="T109" fmla="*/ 0 h 2112"/>
              <a:gd name="T110" fmla="*/ 0 w 2048"/>
              <a:gd name="T111" fmla="*/ 0 h 2112"/>
              <a:gd name="T112" fmla="*/ 0 w 2048"/>
              <a:gd name="T113" fmla="*/ 0 h 2112"/>
              <a:gd name="T114" fmla="*/ 0 w 2048"/>
              <a:gd name="T115" fmla="*/ 0 h 2112"/>
              <a:gd name="T116" fmla="*/ 0 w 2048"/>
              <a:gd name="T117" fmla="*/ 0 h 2112"/>
              <a:gd name="T118" fmla="*/ 0 w 2048"/>
              <a:gd name="T119" fmla="*/ 0 h 2112"/>
              <a:gd name="T120" fmla="*/ 0 w 2048"/>
              <a:gd name="T121" fmla="*/ 0 h 2112"/>
              <a:gd name="T122" fmla="*/ 0 w 2048"/>
              <a:gd name="T123" fmla="*/ 0 h 2112"/>
              <a:gd name="T124" fmla="*/ 0 w 2048"/>
              <a:gd name="T125" fmla="*/ 0 h 211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2048" h="2112">
                <a:moveTo>
                  <a:pt x="1024" y="2112"/>
                </a:moveTo>
                <a:cubicBezTo>
                  <a:pt x="992" y="2112"/>
                  <a:pt x="912" y="1968"/>
                  <a:pt x="912" y="1744"/>
                </a:cubicBezTo>
                <a:lnTo>
                  <a:pt x="912" y="1392"/>
                </a:lnTo>
                <a:lnTo>
                  <a:pt x="608" y="1168"/>
                </a:lnTo>
                <a:lnTo>
                  <a:pt x="608" y="1280"/>
                </a:lnTo>
                <a:lnTo>
                  <a:pt x="624" y="1280"/>
                </a:lnTo>
                <a:lnTo>
                  <a:pt x="624" y="1360"/>
                </a:lnTo>
                <a:lnTo>
                  <a:pt x="528" y="1360"/>
                </a:lnTo>
                <a:lnTo>
                  <a:pt x="528" y="1280"/>
                </a:lnTo>
                <a:lnTo>
                  <a:pt x="528" y="1088"/>
                </a:lnTo>
                <a:lnTo>
                  <a:pt x="336" y="960"/>
                </a:lnTo>
                <a:lnTo>
                  <a:pt x="336" y="1056"/>
                </a:lnTo>
                <a:lnTo>
                  <a:pt x="368" y="1056"/>
                </a:lnTo>
                <a:lnTo>
                  <a:pt x="368" y="1136"/>
                </a:lnTo>
                <a:lnTo>
                  <a:pt x="272" y="1136"/>
                </a:lnTo>
                <a:lnTo>
                  <a:pt x="272" y="1056"/>
                </a:lnTo>
                <a:lnTo>
                  <a:pt x="272" y="912"/>
                </a:lnTo>
                <a:lnTo>
                  <a:pt x="16" y="720"/>
                </a:lnTo>
                <a:lnTo>
                  <a:pt x="0" y="560"/>
                </a:lnTo>
                <a:lnTo>
                  <a:pt x="576" y="848"/>
                </a:lnTo>
                <a:lnTo>
                  <a:pt x="912" y="928"/>
                </a:lnTo>
                <a:lnTo>
                  <a:pt x="912" y="608"/>
                </a:lnTo>
                <a:lnTo>
                  <a:pt x="912" y="448"/>
                </a:lnTo>
                <a:lnTo>
                  <a:pt x="944" y="256"/>
                </a:lnTo>
                <a:lnTo>
                  <a:pt x="720" y="64"/>
                </a:lnTo>
                <a:lnTo>
                  <a:pt x="704" y="0"/>
                </a:lnTo>
                <a:lnTo>
                  <a:pt x="800" y="0"/>
                </a:lnTo>
                <a:lnTo>
                  <a:pt x="992" y="64"/>
                </a:lnTo>
                <a:lnTo>
                  <a:pt x="1008" y="48"/>
                </a:lnTo>
                <a:lnTo>
                  <a:pt x="1024" y="0"/>
                </a:lnTo>
                <a:lnTo>
                  <a:pt x="1040" y="48"/>
                </a:lnTo>
                <a:lnTo>
                  <a:pt x="1056" y="64"/>
                </a:lnTo>
                <a:lnTo>
                  <a:pt x="1248" y="0"/>
                </a:lnTo>
                <a:lnTo>
                  <a:pt x="1344" y="0"/>
                </a:lnTo>
                <a:lnTo>
                  <a:pt x="1328" y="64"/>
                </a:lnTo>
                <a:lnTo>
                  <a:pt x="1104" y="256"/>
                </a:lnTo>
                <a:lnTo>
                  <a:pt x="1136" y="448"/>
                </a:lnTo>
                <a:lnTo>
                  <a:pt x="1136" y="608"/>
                </a:lnTo>
                <a:lnTo>
                  <a:pt x="1136" y="928"/>
                </a:lnTo>
                <a:lnTo>
                  <a:pt x="1472" y="848"/>
                </a:lnTo>
                <a:lnTo>
                  <a:pt x="2048" y="560"/>
                </a:lnTo>
                <a:lnTo>
                  <a:pt x="2032" y="720"/>
                </a:lnTo>
                <a:lnTo>
                  <a:pt x="1776" y="912"/>
                </a:lnTo>
                <a:lnTo>
                  <a:pt x="1776" y="1056"/>
                </a:lnTo>
                <a:lnTo>
                  <a:pt x="1776" y="1136"/>
                </a:lnTo>
                <a:lnTo>
                  <a:pt x="1680" y="1136"/>
                </a:lnTo>
                <a:lnTo>
                  <a:pt x="1680" y="1056"/>
                </a:lnTo>
                <a:lnTo>
                  <a:pt x="1712" y="1056"/>
                </a:lnTo>
                <a:lnTo>
                  <a:pt x="1712" y="960"/>
                </a:lnTo>
                <a:lnTo>
                  <a:pt x="1520" y="1088"/>
                </a:lnTo>
                <a:lnTo>
                  <a:pt x="1520" y="1280"/>
                </a:lnTo>
                <a:lnTo>
                  <a:pt x="1520" y="1360"/>
                </a:lnTo>
                <a:lnTo>
                  <a:pt x="1424" y="1360"/>
                </a:lnTo>
                <a:lnTo>
                  <a:pt x="1424" y="1280"/>
                </a:lnTo>
                <a:lnTo>
                  <a:pt x="1440" y="1280"/>
                </a:lnTo>
                <a:lnTo>
                  <a:pt x="1440" y="1168"/>
                </a:lnTo>
                <a:lnTo>
                  <a:pt x="1136" y="1392"/>
                </a:lnTo>
                <a:lnTo>
                  <a:pt x="1136" y="1744"/>
                </a:lnTo>
                <a:cubicBezTo>
                  <a:pt x="1136" y="1968"/>
                  <a:pt x="1056" y="2112"/>
                  <a:pt x="1024" y="2112"/>
                </a:cubicBezTo>
              </a:path>
            </a:pathLst>
          </a:custGeom>
          <a:solidFill>
            <a:srgbClr val="000000">
              <a:alpha val="3700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03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1037"/>
            <a:ext cx="10568354" cy="879655"/>
          </a:xfrm>
        </p:spPr>
        <p:txBody>
          <a:bodyPr>
            <a:normAutofit/>
          </a:bodyPr>
          <a:lstStyle/>
          <a:p>
            <a:r>
              <a:rPr lang="en-US" sz="3600" dirty="0"/>
              <a:t>EVM </a:t>
            </a:r>
            <a:r>
              <a:rPr lang="en-US" sz="3600" dirty="0" smtClean="0"/>
              <a:t>input categories and sub-categories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18996"/>
              </p:ext>
            </p:extLst>
          </p:nvPr>
        </p:nvGraphicFramePr>
        <p:xfrm>
          <a:off x="984404" y="1799855"/>
          <a:ext cx="3291382" cy="4615464"/>
        </p:xfrm>
        <a:graphic>
          <a:graphicData uri="http://schemas.openxmlformats.org/drawingml/2006/table">
            <a:tbl>
              <a:tblPr/>
              <a:tblGrid>
                <a:gridCol w="651213"/>
                <a:gridCol w="2640169"/>
              </a:tblGrid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Infrastructure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C1.1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Utilities &amp; services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C1.2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Buildings &amp; facilities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Equipment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Storage equipment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C2.1.1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Cold storage equipment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C2.1.2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storage equipment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Transportation equipment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C2.2.1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Vehicles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C2.2.2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Insulated containers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equipment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Information technology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C3.1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General IT equipment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C3.2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Data management technology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177849"/>
              </p:ext>
            </p:extLst>
          </p:nvPr>
        </p:nvGraphicFramePr>
        <p:xfrm>
          <a:off x="6558810" y="1752810"/>
          <a:ext cx="3291382" cy="4658394"/>
        </p:xfrm>
        <a:graphic>
          <a:graphicData uri="http://schemas.openxmlformats.org/drawingml/2006/table">
            <a:tbl>
              <a:tblPr/>
              <a:tblGrid>
                <a:gridCol w="651213"/>
                <a:gridCol w="2640169"/>
              </a:tblGrid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Human resources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C4.1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Staffing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C4.2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Training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C4.3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Knowledge &amp; understanding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Policies &amp; procedures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C5.1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Evidence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C5.2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Policy &amp; strategy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C5.3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SOPs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C5.4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Financial resources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C6.1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Salaries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C6.2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Funds for operations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33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C6.3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Funds for development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2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4612"/>
            <a:ext cx="11136086" cy="87965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Now you know about the requirements framework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82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EE88F862-7C60-44C4-B14C-659F44B7C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4267"/>
            <a:ext cx="12192000" cy="546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7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EE88F862-7C60-44C4-B14C-659F44B7C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4267"/>
            <a:ext cx="12192000" cy="54637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4612"/>
            <a:ext cx="11353800" cy="879655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GB" dirty="0" smtClean="0"/>
              <a:t>Example: </a:t>
            </a:r>
            <a:r>
              <a:rPr lang="en-US" b="1" dirty="0" smtClean="0"/>
              <a:t>E5</a:t>
            </a:r>
            <a:r>
              <a:rPr lang="en-US" dirty="0" smtClean="0"/>
              <a:t> Maintenance &amp; </a:t>
            </a:r>
            <a:r>
              <a:rPr lang="en-US" b="1" dirty="0" smtClean="0"/>
              <a:t>C5</a:t>
            </a:r>
            <a:r>
              <a:rPr lang="en-US" dirty="0" smtClean="0"/>
              <a:t> </a:t>
            </a:r>
            <a:r>
              <a:rPr lang="en-US" dirty="0"/>
              <a:t>Policies </a:t>
            </a:r>
            <a:r>
              <a:rPr lang="en-US" dirty="0" smtClean="0"/>
              <a:t>/ procedures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EE88F862-7C60-44C4-B14C-659F44B7C2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113" t="60518" r="42429" b="30996"/>
          <a:stretch/>
        </p:blipFill>
        <p:spPr>
          <a:xfrm>
            <a:off x="5743976" y="4700789"/>
            <a:ext cx="1275009" cy="4636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70960" y="1741715"/>
            <a:ext cx="5187529" cy="3018972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75443" y="2017485"/>
            <a:ext cx="5187529" cy="274320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975443" y="5106372"/>
            <a:ext cx="5187529" cy="3018972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9989" y="5106372"/>
            <a:ext cx="5187529" cy="3018972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033499" y="1642771"/>
            <a:ext cx="1036443" cy="443938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B3FF44BF-1D5F-4FB0-8AB0-F832E8D6B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74586"/>
            <a:ext cx="12192000" cy="60834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4489C44-7C9D-4433-A6C6-BE74E0DFDB9C}"/>
              </a:ext>
            </a:extLst>
          </p:cNvPr>
          <p:cNvSpPr txBox="1"/>
          <p:nvPr/>
        </p:nvSpPr>
        <p:spPr>
          <a:xfrm>
            <a:off x="0" y="0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iSC</a:t>
            </a:r>
            <a:r>
              <a:rPr lang="en-GB" dirty="0"/>
              <a:t> location functions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F4444291-0CA0-4B64-B41D-6935AEE3F6D6}"/>
              </a:ext>
            </a:extLst>
          </p:cNvPr>
          <p:cNvGrpSpPr/>
          <p:nvPr/>
        </p:nvGrpSpPr>
        <p:grpSpPr>
          <a:xfrm>
            <a:off x="0" y="-6925"/>
            <a:ext cx="12192000" cy="523220"/>
            <a:chOff x="0" y="0"/>
            <a:chExt cx="12192000" cy="523220"/>
          </a:xfrm>
        </p:grpSpPr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2428519E-AAE4-44A1-803F-77E4DE42C31E}"/>
                </a:ext>
              </a:extLst>
            </p:cNvPr>
            <p:cNvSpPr txBox="1"/>
            <p:nvPr/>
          </p:nvSpPr>
          <p:spPr>
            <a:xfrm>
              <a:off x="0" y="0"/>
              <a:ext cx="12192000" cy="523220"/>
            </a:xfrm>
            <a:prstGeom prst="rect">
              <a:avLst/>
            </a:prstGeom>
            <a:solidFill>
              <a:srgbClr val="009999"/>
            </a:solidFill>
          </p:spPr>
          <p:txBody>
            <a:bodyPr wrap="square" rtlCol="0">
              <a:spAutoFit/>
            </a:bodyPr>
            <a:lstStyle/>
            <a:p>
              <a:pPr>
                <a:spcBef>
                  <a:spcPts val="1200"/>
                </a:spcBef>
              </a:pPr>
              <a:r>
                <a:rPr lang="en-GB" sz="2800" b="1" dirty="0">
                  <a:solidFill>
                    <a:schemeClr val="bg1"/>
                  </a:solidFill>
                  <a:cs typeface="Arial" pitchFamily="34" charset="0"/>
                </a:rPr>
                <a:t>EVMA 2.0 Criterion scores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28FDA2C6-149A-4A3C-B713-837B77AFC58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181018" y="0"/>
              <a:ext cx="1472660" cy="504000"/>
              <a:chOff x="3352800" y="3036092"/>
              <a:chExt cx="2484000" cy="850107"/>
            </a:xfrm>
            <a:solidFill>
              <a:srgbClr val="009999"/>
            </a:solidFill>
          </p:grpSpPr>
          <p:sp>
            <p:nvSpPr>
              <p:cNvPr id="15" name="Rectangle 14">
                <a:extLst>
                  <a:ext uri="{FF2B5EF4-FFF2-40B4-BE49-F238E27FC236}">
                    <a16:creationId xmlns="" xmlns:a16="http://schemas.microsoft.com/office/drawing/2014/main" id="{D94476D8-02E9-47C7-9F47-F15E1E871A18}"/>
                  </a:ext>
                </a:extLst>
              </p:cNvPr>
              <p:cNvSpPr/>
              <p:nvPr/>
            </p:nvSpPr>
            <p:spPr>
              <a:xfrm>
                <a:off x="3352800" y="3036092"/>
                <a:ext cx="2484000" cy="85010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" name="Picture 15" descr="WHO_logotype_white">
                <a:extLst>
                  <a:ext uri="{FF2B5EF4-FFF2-40B4-BE49-F238E27FC236}">
                    <a16:creationId xmlns="" xmlns:a16="http://schemas.microsoft.com/office/drawing/2014/main" id="{E787DB1B-9255-4DF6-ABB2-C8EEB132C04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8525" y="3095625"/>
                <a:ext cx="2266950" cy="7143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8EFE457E-6506-4EA0-809B-5661ED98311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628305" y="0"/>
              <a:ext cx="1473360" cy="504000"/>
              <a:chOff x="3182310" y="5791200"/>
              <a:chExt cx="3157200" cy="1080000"/>
            </a:xfrm>
            <a:solidFill>
              <a:srgbClr val="009999"/>
            </a:solidFill>
          </p:grpSpPr>
          <p:sp>
            <p:nvSpPr>
              <p:cNvPr id="13" name="Rectangle 12">
                <a:extLst>
                  <a:ext uri="{FF2B5EF4-FFF2-40B4-BE49-F238E27FC236}">
                    <a16:creationId xmlns="" xmlns:a16="http://schemas.microsoft.com/office/drawing/2014/main" id="{3067C9D8-E6E0-4A9D-A786-A309AE8DBCE4}"/>
                  </a:ext>
                </a:extLst>
              </p:cNvPr>
              <p:cNvSpPr/>
              <p:nvPr/>
            </p:nvSpPr>
            <p:spPr>
              <a:xfrm>
                <a:off x="3182310" y="5791200"/>
                <a:ext cx="3157200" cy="1080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4" name="Picture 2" descr="UNICEF_horiz_white">
                <a:extLst>
                  <a:ext uri="{FF2B5EF4-FFF2-40B4-BE49-F238E27FC236}">
                    <a16:creationId xmlns="" xmlns:a16="http://schemas.microsoft.com/office/drawing/2014/main" id="{8D2207D5-5775-4229-AB76-9D6EF34976E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1121" y="5998349"/>
                <a:ext cx="2366245" cy="612000"/>
              </a:xfrm>
              <a:prstGeom prst="rect">
                <a:avLst/>
              </a:prstGeom>
              <a:grpFill/>
              <a:ln>
                <a:noFill/>
              </a:ln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19FB250C-AC21-4AA4-BAC2-36F877937C3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482693" y="44883"/>
              <a:ext cx="436086" cy="432000"/>
              <a:chOff x="4876694" y="2221125"/>
              <a:chExt cx="2438611" cy="2415749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="" xmlns:a16="http://schemas.microsoft.com/office/drawing/2014/main" id="{A2639982-3FAD-4331-B6A8-D2389C23AD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876694" y="2221125"/>
                <a:ext cx="2438611" cy="2415749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="" xmlns:a16="http://schemas.microsoft.com/office/drawing/2014/main" id="{E8F10690-6A6B-4D70-BAA8-3914DD19BAEA}"/>
                  </a:ext>
                </a:extLst>
              </p:cNvPr>
              <p:cNvSpPr/>
              <p:nvPr/>
            </p:nvSpPr>
            <p:spPr>
              <a:xfrm>
                <a:off x="5639019" y="2427154"/>
                <a:ext cx="1188000" cy="72000"/>
              </a:xfrm>
              <a:prstGeom prst="rect">
                <a:avLst/>
              </a:prstGeom>
              <a:solidFill>
                <a:srgbClr val="80CFC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7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009999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EVMA 2.0 </a:t>
            </a:r>
            <a:r>
              <a:rPr lang="en-GB" sz="1800" b="1" spc="200" dirty="0" err="1" smtClean="0">
                <a:solidFill>
                  <a:schemeClr val="bg1"/>
                </a:solidFill>
              </a:rPr>
              <a:t>iSC</a:t>
            </a:r>
            <a:r>
              <a:rPr lang="en-GB" sz="1800" b="1" spc="200" dirty="0" smtClean="0">
                <a:solidFill>
                  <a:schemeClr val="bg1"/>
                </a:solidFill>
              </a:rPr>
              <a:t> PERFORMANCE SCORES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24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AE1CB617-C6E0-498D-AD6D-5680F11DD5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1799"/>
            <a:ext cx="12192000" cy="56548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4489C44-7C9D-4433-A6C6-BE74E0DFDB9C}"/>
              </a:ext>
            </a:extLst>
          </p:cNvPr>
          <p:cNvSpPr txBox="1"/>
          <p:nvPr/>
        </p:nvSpPr>
        <p:spPr>
          <a:xfrm>
            <a:off x="0" y="0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iSC</a:t>
            </a:r>
            <a:r>
              <a:rPr lang="en-GB" dirty="0"/>
              <a:t> location functions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A6760EBE-8685-4EBB-8CA1-0591B9449E78}"/>
              </a:ext>
            </a:extLst>
          </p:cNvPr>
          <p:cNvGrpSpPr/>
          <p:nvPr/>
        </p:nvGrpSpPr>
        <p:grpSpPr>
          <a:xfrm>
            <a:off x="0" y="-6928"/>
            <a:ext cx="12192000" cy="523220"/>
            <a:chOff x="0" y="0"/>
            <a:chExt cx="12192000" cy="523220"/>
          </a:xfrm>
        </p:grpSpPr>
        <p:sp>
          <p:nvSpPr>
            <p:cNvPr id="6" name="TextBox 5">
              <a:extLst>
                <a:ext uri="{FF2B5EF4-FFF2-40B4-BE49-F238E27FC236}">
                  <a16:creationId xmlns="" xmlns:a16="http://schemas.microsoft.com/office/drawing/2014/main" id="{C41E6141-CAF9-4F8B-BBFD-E4888F2CD0DD}"/>
                </a:ext>
              </a:extLst>
            </p:cNvPr>
            <p:cNvSpPr txBox="1"/>
            <p:nvPr/>
          </p:nvSpPr>
          <p:spPr>
            <a:xfrm>
              <a:off x="0" y="0"/>
              <a:ext cx="12192000" cy="523220"/>
            </a:xfrm>
            <a:prstGeom prst="rect">
              <a:avLst/>
            </a:prstGeom>
            <a:solidFill>
              <a:srgbClr val="009999"/>
            </a:solidFill>
          </p:spPr>
          <p:txBody>
            <a:bodyPr wrap="square" rtlCol="0">
              <a:spAutoFit/>
            </a:bodyPr>
            <a:lstStyle/>
            <a:p>
              <a:pPr>
                <a:spcBef>
                  <a:spcPts val="1200"/>
                </a:spcBef>
              </a:pPr>
              <a:r>
                <a:rPr lang="en-GB" sz="2800" b="1" dirty="0">
                  <a:solidFill>
                    <a:schemeClr val="bg1"/>
                  </a:solidFill>
                  <a:cs typeface="Arial" pitchFamily="34" charset="0"/>
                </a:rPr>
                <a:t>EVMA 2.0 Category scores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5796946F-9A59-46E4-B26F-E25C294EA47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181018" y="0"/>
              <a:ext cx="1472660" cy="504000"/>
              <a:chOff x="3352800" y="3036092"/>
              <a:chExt cx="2484000" cy="850107"/>
            </a:xfrm>
            <a:solidFill>
              <a:srgbClr val="009999"/>
            </a:solidFill>
          </p:grpSpPr>
          <p:sp>
            <p:nvSpPr>
              <p:cNvPr id="14" name="Rectangle 13">
                <a:extLst>
                  <a:ext uri="{FF2B5EF4-FFF2-40B4-BE49-F238E27FC236}">
                    <a16:creationId xmlns="" xmlns:a16="http://schemas.microsoft.com/office/drawing/2014/main" id="{BAEA743C-E249-43D2-9BDC-2EFD6D6D7561}"/>
                  </a:ext>
                </a:extLst>
              </p:cNvPr>
              <p:cNvSpPr/>
              <p:nvPr/>
            </p:nvSpPr>
            <p:spPr>
              <a:xfrm>
                <a:off x="3352800" y="3036092"/>
                <a:ext cx="2484000" cy="85010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5" name="Picture 14" descr="WHO_logotype_white">
                <a:extLst>
                  <a:ext uri="{FF2B5EF4-FFF2-40B4-BE49-F238E27FC236}">
                    <a16:creationId xmlns="" xmlns:a16="http://schemas.microsoft.com/office/drawing/2014/main" id="{37104FCA-D648-4D9B-8D47-7D8F73F6BF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8525" y="3095625"/>
                <a:ext cx="2266950" cy="7143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F066D271-4B58-4A7A-83B4-DE49C7A7B53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628305" y="0"/>
              <a:ext cx="1473360" cy="504000"/>
              <a:chOff x="3182310" y="5791200"/>
              <a:chExt cx="3157200" cy="1080000"/>
            </a:xfrm>
            <a:solidFill>
              <a:srgbClr val="009999"/>
            </a:solidFill>
          </p:grpSpPr>
          <p:sp>
            <p:nvSpPr>
              <p:cNvPr id="12" name="Rectangle 11">
                <a:extLst>
                  <a:ext uri="{FF2B5EF4-FFF2-40B4-BE49-F238E27FC236}">
                    <a16:creationId xmlns="" xmlns:a16="http://schemas.microsoft.com/office/drawing/2014/main" id="{F37767CD-159C-4EAD-8F0A-16542A0E3E75}"/>
                  </a:ext>
                </a:extLst>
              </p:cNvPr>
              <p:cNvSpPr/>
              <p:nvPr/>
            </p:nvSpPr>
            <p:spPr>
              <a:xfrm>
                <a:off x="3182310" y="5791200"/>
                <a:ext cx="3157200" cy="1080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3" name="Picture 2" descr="UNICEF_horiz_white">
                <a:extLst>
                  <a:ext uri="{FF2B5EF4-FFF2-40B4-BE49-F238E27FC236}">
                    <a16:creationId xmlns="" xmlns:a16="http://schemas.microsoft.com/office/drawing/2014/main" id="{A4FB0259-F9C0-4884-A1AD-34E02AF85B1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1121" y="5998349"/>
                <a:ext cx="2366245" cy="612000"/>
              </a:xfrm>
              <a:prstGeom prst="rect">
                <a:avLst/>
              </a:prstGeom>
              <a:grpFill/>
              <a:ln>
                <a:noFill/>
              </a:ln>
            </p:spPr>
          </p:pic>
        </p:grpSp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51C5DD37-9B71-4B90-A59C-2955F5269A3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482693" y="44883"/>
              <a:ext cx="436086" cy="432000"/>
              <a:chOff x="4876694" y="2221125"/>
              <a:chExt cx="2438611" cy="2415749"/>
            </a:xfrm>
          </p:grpSpPr>
          <p:pic>
            <p:nvPicPr>
              <p:cNvPr id="10" name="Picture 9">
                <a:extLst>
                  <a:ext uri="{FF2B5EF4-FFF2-40B4-BE49-F238E27FC236}">
                    <a16:creationId xmlns="" xmlns:a16="http://schemas.microsoft.com/office/drawing/2014/main" id="{81CD0DAD-5932-425C-8D19-22AAC4A9FF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876694" y="2221125"/>
                <a:ext cx="2438611" cy="2415749"/>
              </a:xfrm>
              <a:prstGeom prst="rect">
                <a:avLst/>
              </a:prstGeom>
            </p:spPr>
          </p:pic>
          <p:sp>
            <p:nvSpPr>
              <p:cNvPr id="11" name="Rectangle 10">
                <a:extLst>
                  <a:ext uri="{FF2B5EF4-FFF2-40B4-BE49-F238E27FC236}">
                    <a16:creationId xmlns="" xmlns:a16="http://schemas.microsoft.com/office/drawing/2014/main" id="{D1507CA1-F3D4-47C3-9F36-EFF7A94C1449}"/>
                  </a:ext>
                </a:extLst>
              </p:cNvPr>
              <p:cNvSpPr/>
              <p:nvPr/>
            </p:nvSpPr>
            <p:spPr>
              <a:xfrm>
                <a:off x="5639019" y="2427154"/>
                <a:ext cx="1188000" cy="72000"/>
              </a:xfrm>
              <a:prstGeom prst="rect">
                <a:avLst/>
              </a:prstGeom>
              <a:solidFill>
                <a:srgbClr val="80CFC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6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009999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EVMA 2.0 </a:t>
            </a:r>
            <a:r>
              <a:rPr lang="en-GB" sz="1800" b="1" spc="200" dirty="0" err="1" smtClean="0">
                <a:solidFill>
                  <a:schemeClr val="bg1"/>
                </a:solidFill>
              </a:rPr>
              <a:t>iSC</a:t>
            </a:r>
            <a:r>
              <a:rPr lang="en-GB" sz="1800" b="1" spc="200" dirty="0" smtClean="0">
                <a:solidFill>
                  <a:schemeClr val="bg1"/>
                </a:solidFill>
              </a:rPr>
              <a:t> PERFORMANCE SCORES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58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009999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EVMA 2.0 </a:t>
            </a:r>
            <a:r>
              <a:rPr lang="en-GB" sz="1800" b="1" spc="200" dirty="0" err="1" smtClean="0">
                <a:solidFill>
                  <a:schemeClr val="bg1"/>
                </a:solidFill>
              </a:rPr>
              <a:t>iSC</a:t>
            </a:r>
            <a:r>
              <a:rPr lang="en-GB" sz="1800" b="1" spc="200" dirty="0" smtClean="0">
                <a:solidFill>
                  <a:schemeClr val="bg1"/>
                </a:solidFill>
              </a:rPr>
              <a:t> PERFORMANCE SCORES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32DC59A-8597-4245-92A1-72362A62F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37835"/>
            <a:ext cx="12192000" cy="4932641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="" xmlns:a16="http://schemas.microsoft.com/office/drawing/2014/main" id="{10F0ABD1-94CC-4043-9349-C25B1660F172}"/>
              </a:ext>
            </a:extLst>
          </p:cNvPr>
          <p:cNvSpPr txBox="1">
            <a:spLocks/>
          </p:cNvSpPr>
          <p:nvPr/>
        </p:nvSpPr>
        <p:spPr>
          <a:xfrm>
            <a:off x="853831" y="5786989"/>
            <a:ext cx="10568354" cy="879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Five</a:t>
            </a:r>
            <a:r>
              <a:rPr lang="en-US" sz="3600" dirty="0" smtClean="0"/>
              <a:t> Supply Chain Essentials also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5361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7315200"/>
          </a:xfrm>
          <a:prstGeom prst="rect">
            <a:avLst/>
          </a:prstGeom>
          <a:solidFill>
            <a:srgbClr val="009F9F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315" t="3326" r="6673" b="5896"/>
          <a:stretch/>
        </p:blipFill>
        <p:spPr>
          <a:xfrm>
            <a:off x="9971354" y="5138928"/>
            <a:ext cx="1732966" cy="17190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86256" y="1748605"/>
            <a:ext cx="8186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EVM Data Inputs</a:t>
            </a:r>
          </a:p>
        </p:txBody>
      </p:sp>
    </p:spTree>
    <p:extLst>
      <p:ext uri="{BB962C8B-B14F-4D97-AF65-F5344CB8AC3E}">
        <p14:creationId xmlns:p14="http://schemas.microsoft.com/office/powerpoint/2010/main" val="18330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evron 7"/>
          <p:cNvSpPr/>
          <p:nvPr/>
        </p:nvSpPr>
        <p:spPr>
          <a:xfrm>
            <a:off x="4277682" y="1922020"/>
            <a:ext cx="3818914" cy="620142"/>
          </a:xfrm>
          <a:prstGeom prst="chevron">
            <a:avLst/>
          </a:prstGeom>
          <a:solidFill>
            <a:srgbClr val="56B8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spc="200" dirty="0" smtClean="0">
                <a:solidFill>
                  <a:schemeClr val="bg1"/>
                </a:solidFill>
              </a:rPr>
              <a:t>DATA COLLECTION</a:t>
            </a:r>
            <a:endParaRPr lang="en-GB" sz="2000" b="1" spc="200" dirty="0">
              <a:solidFill>
                <a:schemeClr val="bg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7932698" y="1922019"/>
            <a:ext cx="3583814" cy="615441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spc="200" smtClean="0">
                <a:solidFill>
                  <a:schemeClr val="bg1"/>
                </a:solidFill>
              </a:rPr>
              <a:t>DATA MANAGEMENT</a:t>
            </a:r>
            <a:endParaRPr lang="en-GB" sz="2000" b="1" spc="200" dirty="0">
              <a:solidFill>
                <a:schemeClr val="bg1"/>
              </a:solidFill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559228" y="1922019"/>
            <a:ext cx="3840480" cy="615441"/>
          </a:xfrm>
          <a:prstGeom prst="homePlate">
            <a:avLst/>
          </a:prstGeom>
          <a:solidFill>
            <a:srgbClr val="4A7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spc="200" dirty="0" smtClean="0">
                <a:solidFill>
                  <a:schemeClr val="bg1"/>
                </a:solidFill>
              </a:rPr>
              <a:t> COUNTRY SET-UP</a:t>
            </a:r>
            <a:endParaRPr lang="en-GB" sz="2000" b="1" spc="200" dirty="0">
              <a:solidFill>
                <a:schemeClr val="bg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009999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smtClean="0">
                <a:solidFill>
                  <a:schemeClr val="bg1"/>
                </a:solidFill>
              </a:rPr>
              <a:t> EVMA </a:t>
            </a:r>
            <a:r>
              <a:rPr lang="en-GB" sz="1800" b="1" spc="200" dirty="0" smtClean="0">
                <a:solidFill>
                  <a:schemeClr val="bg1"/>
                </a:solidFill>
              </a:rPr>
              <a:t>ASSESSMENT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59228" y="909463"/>
            <a:ext cx="9586258" cy="614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An EVM assessment requires 3 data inputs: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77682" y="2892234"/>
            <a:ext cx="367776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56B8CD"/>
                </a:solidFill>
              </a:rPr>
              <a:t>EVM Locations </a:t>
            </a:r>
          </a:p>
          <a:p>
            <a:r>
              <a:rPr lang="en-GB" b="1" dirty="0" smtClean="0">
                <a:solidFill>
                  <a:srgbClr val="56B8CD"/>
                </a:solidFill>
              </a:rPr>
              <a:t>(mobile app)</a:t>
            </a:r>
          </a:p>
          <a:p>
            <a:r>
              <a:rPr lang="en-GB" spc="100" dirty="0" smtClean="0"/>
              <a:t>THE DATA-COLLECTION TOOL</a:t>
            </a:r>
            <a:endParaRPr lang="en-GB" spc="100" dirty="0"/>
          </a:p>
        </p:txBody>
      </p:sp>
      <p:sp>
        <p:nvSpPr>
          <p:cNvPr id="18" name="Rectangle 17"/>
          <p:cNvSpPr/>
          <p:nvPr/>
        </p:nvSpPr>
        <p:spPr>
          <a:xfrm>
            <a:off x="498854" y="2892234"/>
            <a:ext cx="367776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4A77B2"/>
                </a:solidFill>
              </a:rPr>
              <a:t>EVM </a:t>
            </a:r>
            <a:r>
              <a:rPr lang="en-GB" sz="2200" b="1" dirty="0">
                <a:solidFill>
                  <a:srgbClr val="4A77B2"/>
                </a:solidFill>
              </a:rPr>
              <a:t>Assessment Manager </a:t>
            </a:r>
            <a:endParaRPr lang="en-GB" sz="2200" b="1" dirty="0" smtClean="0">
              <a:solidFill>
                <a:srgbClr val="4A77B2"/>
              </a:solidFill>
            </a:endParaRPr>
          </a:p>
          <a:p>
            <a:r>
              <a:rPr lang="en-GB" b="1" dirty="0" smtClean="0">
                <a:solidFill>
                  <a:srgbClr val="4A77B2"/>
                </a:solidFill>
              </a:rPr>
              <a:t>(</a:t>
            </a:r>
            <a:r>
              <a:rPr lang="en-GB" b="1" dirty="0">
                <a:solidFill>
                  <a:srgbClr val="4A77B2"/>
                </a:solidFill>
              </a:rPr>
              <a:t>website) </a:t>
            </a:r>
            <a:endParaRPr lang="en-GB" b="1" dirty="0" smtClean="0">
              <a:solidFill>
                <a:srgbClr val="4A77B2"/>
              </a:solidFill>
            </a:endParaRPr>
          </a:p>
          <a:p>
            <a:r>
              <a:rPr lang="en-GB" spc="100" dirty="0" smtClean="0"/>
              <a:t>THE ADMINISTRATION TOOL</a:t>
            </a:r>
            <a:endParaRPr lang="en-GB" spc="100" dirty="0"/>
          </a:p>
        </p:txBody>
      </p:sp>
      <p:sp>
        <p:nvSpPr>
          <p:cNvPr id="19" name="Rectangle 18"/>
          <p:cNvSpPr/>
          <p:nvPr/>
        </p:nvSpPr>
        <p:spPr>
          <a:xfrm>
            <a:off x="7932698" y="2892234"/>
            <a:ext cx="367776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EVM </a:t>
            </a:r>
            <a:r>
              <a:rPr lang="en-GB" sz="22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Global Dashboard </a:t>
            </a:r>
            <a:endParaRPr lang="en-GB" sz="2200" b="1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en-GB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(</a:t>
            </a:r>
            <a:r>
              <a:rPr lang="en-GB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website) </a:t>
            </a:r>
          </a:p>
          <a:p>
            <a:r>
              <a:rPr lang="en-GB" spc="1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GLOBAL DATA ANALYSIS</a:t>
            </a:r>
            <a:endParaRPr lang="en-GB" spc="1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559228" y="4220992"/>
            <a:ext cx="361739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399708" y="4220992"/>
            <a:ext cx="3617392" cy="0"/>
          </a:xfrm>
          <a:prstGeom prst="line">
            <a:avLst/>
          </a:prstGeom>
          <a:ln w="22225">
            <a:solidFill>
              <a:srgbClr val="56B8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59228" y="5135392"/>
            <a:ext cx="361739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 txBox="1">
            <a:spLocks/>
          </p:cNvSpPr>
          <p:nvPr/>
        </p:nvSpPr>
        <p:spPr>
          <a:xfrm>
            <a:off x="559228" y="4429672"/>
            <a:ext cx="456772" cy="614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>
                <a:solidFill>
                  <a:srgbClr val="4A77B2"/>
                </a:solidFill>
              </a:rPr>
              <a:t>1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559228" y="5300529"/>
            <a:ext cx="456772" cy="614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smtClean="0">
                <a:solidFill>
                  <a:srgbClr val="4A77B2"/>
                </a:solidFill>
              </a:rPr>
              <a:t>2</a:t>
            </a:r>
            <a:endParaRPr lang="en-US" sz="3400" b="1" dirty="0" smtClean="0">
              <a:solidFill>
                <a:srgbClr val="4A77B2"/>
              </a:solidFill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399708" y="4429672"/>
            <a:ext cx="456772" cy="614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>
                <a:solidFill>
                  <a:srgbClr val="56B8CD"/>
                </a:solidFill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16000" y="4355027"/>
            <a:ext cx="249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4A77B2"/>
                </a:solidFill>
              </a:rPr>
              <a:t>Immunization </a:t>
            </a:r>
            <a:r>
              <a:rPr lang="en-US" b="1" dirty="0">
                <a:solidFill>
                  <a:srgbClr val="4A77B2"/>
                </a:solidFill>
              </a:rPr>
              <a:t>supply chain system</a:t>
            </a:r>
            <a:r>
              <a:rPr lang="en-US" dirty="0"/>
              <a:t>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16000" y="5227958"/>
            <a:ext cx="249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4A77B2"/>
                </a:solidFill>
              </a:rPr>
              <a:t>Program </a:t>
            </a:r>
            <a:r>
              <a:rPr lang="en-US" b="1" dirty="0">
                <a:solidFill>
                  <a:srgbClr val="4A77B2"/>
                </a:solidFill>
              </a:rPr>
              <a:t>management questionnaire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50400" y="4493526"/>
            <a:ext cx="2491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56B8CD"/>
                </a:solidFill>
              </a:rPr>
              <a:t>Location questionnaire</a:t>
            </a:r>
            <a:endParaRPr lang="en-US" dirty="0">
              <a:solidFill>
                <a:srgbClr val="56B8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00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7" y="1248229"/>
            <a:ext cx="10775936" cy="5255602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4A77B2"/>
                </a:solidFill>
              </a:rPr>
              <a:t>country manager</a:t>
            </a:r>
            <a:r>
              <a:rPr lang="en-US" dirty="0"/>
              <a:t> </a:t>
            </a:r>
            <a:r>
              <a:rPr lang="en-US" dirty="0" smtClean="0"/>
              <a:t>defines the </a:t>
            </a:r>
            <a:r>
              <a:rPr lang="en-US" b="1" dirty="0" smtClean="0">
                <a:solidFill>
                  <a:srgbClr val="4A77B2"/>
                </a:solidFill>
              </a:rPr>
              <a:t>immunization supply chain system</a:t>
            </a:r>
            <a:r>
              <a:rPr lang="en-US" dirty="0" smtClean="0"/>
              <a:t> for a particular country. Not </a:t>
            </a:r>
            <a:r>
              <a:rPr lang="en-US" dirty="0"/>
              <a:t>used to assess</a:t>
            </a:r>
            <a:r>
              <a:rPr lang="en-US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dirty="0"/>
              <a:t>S1 Vaccination schedule</a:t>
            </a:r>
          </a:p>
          <a:p>
            <a:pPr>
              <a:spcAft>
                <a:spcPts val="1200"/>
              </a:spcAft>
            </a:pPr>
            <a:r>
              <a:rPr lang="en-US" dirty="0"/>
              <a:t>S2 Supply chain parameters (nominal supply intervals, safety stocks, …)</a:t>
            </a:r>
          </a:p>
          <a:p>
            <a:pPr>
              <a:spcAft>
                <a:spcPts val="1200"/>
              </a:spcAft>
            </a:pPr>
            <a:r>
              <a:rPr lang="en-US" dirty="0"/>
              <a:t>S3 Tracer products</a:t>
            </a:r>
          </a:p>
          <a:p>
            <a:pPr>
              <a:spcAft>
                <a:spcPts val="1200"/>
              </a:spcAft>
            </a:pPr>
            <a:r>
              <a:rPr lang="en-US" dirty="0"/>
              <a:t>S4 Administrative units (state names, districts names, </a:t>
            </a:r>
            <a:r>
              <a:rPr lang="en-US" dirty="0" err="1"/>
              <a:t>etc</a:t>
            </a:r>
            <a:r>
              <a:rPr lang="en-US" dirty="0"/>
              <a:t>, and administrative relationships)</a:t>
            </a:r>
          </a:p>
          <a:p>
            <a:pPr>
              <a:spcAft>
                <a:spcPts val="1200"/>
              </a:spcAft>
            </a:pPr>
            <a:r>
              <a:rPr lang="en-US" dirty="0"/>
              <a:t>S5 Supply chain locations (vaccine stores and health facilities, and supply chain relationships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4A77B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COUNTRY SET-UP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68943" y="648206"/>
            <a:ext cx="456772" cy="614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>
                <a:solidFill>
                  <a:srgbClr val="4A77B2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8067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7" y="1175657"/>
            <a:ext cx="10503794" cy="5682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4A77B2"/>
                </a:solidFill>
              </a:rPr>
              <a:t>country </a:t>
            </a:r>
            <a:r>
              <a:rPr lang="en-US" b="1" dirty="0">
                <a:solidFill>
                  <a:srgbClr val="4A77B2"/>
                </a:solidFill>
              </a:rPr>
              <a:t>manager </a:t>
            </a:r>
            <a:r>
              <a:rPr lang="en-US" dirty="0"/>
              <a:t>and the </a:t>
            </a:r>
            <a:r>
              <a:rPr lang="en-US" b="1" dirty="0">
                <a:solidFill>
                  <a:srgbClr val="4A77B2"/>
                </a:solidFill>
              </a:rPr>
              <a:t>management staff</a:t>
            </a:r>
            <a:r>
              <a:rPr lang="en-US" dirty="0"/>
              <a:t> (e.g. EPI manager, iSC manager) </a:t>
            </a:r>
            <a:r>
              <a:rPr lang="en-US" dirty="0" smtClean="0"/>
              <a:t>conduct the </a:t>
            </a:r>
            <a:r>
              <a:rPr lang="en-US" b="1" dirty="0" smtClean="0">
                <a:solidFill>
                  <a:srgbClr val="4A77B2"/>
                </a:solidFill>
              </a:rPr>
              <a:t>program management questionnaire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SY Immunization </a:t>
            </a:r>
            <a:r>
              <a:rPr lang="en-US" dirty="0"/>
              <a:t>supply chain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 smtClean="0"/>
              <a:t>ST Strategic </a:t>
            </a:r>
            <a:r>
              <a:rPr lang="en-US" dirty="0"/>
              <a:t>planning</a:t>
            </a:r>
          </a:p>
          <a:p>
            <a:r>
              <a:rPr lang="en-US" dirty="0" smtClean="0"/>
              <a:t>R1 Infrastructure </a:t>
            </a:r>
            <a:r>
              <a:rPr lang="en-US" dirty="0"/>
              <a:t>management</a:t>
            </a:r>
          </a:p>
          <a:p>
            <a:r>
              <a:rPr lang="en-US" dirty="0" smtClean="0"/>
              <a:t>R2 Equipment </a:t>
            </a:r>
            <a:r>
              <a:rPr lang="en-US" dirty="0"/>
              <a:t>management</a:t>
            </a:r>
          </a:p>
          <a:p>
            <a:r>
              <a:rPr lang="en-US" dirty="0" smtClean="0"/>
              <a:t>R3 IT </a:t>
            </a:r>
            <a:r>
              <a:rPr lang="en-US" dirty="0"/>
              <a:t>systems management</a:t>
            </a:r>
          </a:p>
          <a:p>
            <a:r>
              <a:rPr lang="en-US" dirty="0" smtClean="0"/>
              <a:t>R4 Human </a:t>
            </a:r>
            <a:r>
              <a:rPr lang="en-US" dirty="0"/>
              <a:t>resources management</a:t>
            </a:r>
          </a:p>
          <a:p>
            <a:r>
              <a:rPr lang="en-US" dirty="0" smtClean="0"/>
              <a:t>R5 Knowledge </a:t>
            </a:r>
            <a:r>
              <a:rPr lang="en-US" dirty="0"/>
              <a:t>management</a:t>
            </a:r>
          </a:p>
          <a:p>
            <a:r>
              <a:rPr lang="en-US" dirty="0" smtClean="0"/>
              <a:t>R6 Financial </a:t>
            </a:r>
            <a:r>
              <a:rPr lang="en-US" dirty="0"/>
              <a:t>resources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4A77B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PROGRAM MANAGEMENT QUESTIONNAIRE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68943" y="648206"/>
            <a:ext cx="456772" cy="614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>
                <a:solidFill>
                  <a:srgbClr val="4A77B2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3820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7315200"/>
          </a:xfrm>
          <a:prstGeom prst="rect">
            <a:avLst/>
          </a:prstGeom>
          <a:solidFill>
            <a:srgbClr val="009F9F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315" t="3326" r="6673" b="5896"/>
          <a:stretch/>
        </p:blipFill>
        <p:spPr>
          <a:xfrm>
            <a:off x="9971354" y="5138928"/>
            <a:ext cx="1732966" cy="17190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86256" y="1748605"/>
            <a:ext cx="8186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EVM Requirements Framework</a:t>
            </a:r>
          </a:p>
        </p:txBody>
      </p:sp>
    </p:spTree>
    <p:extLst>
      <p:ext uri="{BB962C8B-B14F-4D97-AF65-F5344CB8AC3E}">
        <p14:creationId xmlns:p14="http://schemas.microsoft.com/office/powerpoint/2010/main" val="1450076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7" y="1248229"/>
            <a:ext cx="10503794" cy="5255602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Trained </a:t>
            </a:r>
            <a:r>
              <a:rPr lang="en-US" dirty="0"/>
              <a:t>field </a:t>
            </a:r>
            <a:r>
              <a:rPr lang="en-US" b="1" dirty="0">
                <a:solidFill>
                  <a:srgbClr val="56B8CD"/>
                </a:solidFill>
              </a:rPr>
              <a:t>assessors</a:t>
            </a:r>
            <a:r>
              <a:rPr lang="en-US" dirty="0"/>
              <a:t>, normally national </a:t>
            </a:r>
            <a:r>
              <a:rPr lang="en-US" dirty="0" smtClean="0"/>
              <a:t>staff, fill out </a:t>
            </a:r>
            <a:r>
              <a:rPr lang="en-US" b="1" dirty="0">
                <a:solidFill>
                  <a:srgbClr val="56B8CD"/>
                </a:solidFill>
              </a:rPr>
              <a:t>location </a:t>
            </a:r>
            <a:r>
              <a:rPr lang="en-US" b="1" dirty="0" smtClean="0">
                <a:solidFill>
                  <a:srgbClr val="56B8CD"/>
                </a:solidFill>
              </a:rPr>
              <a:t>questionnaires </a:t>
            </a:r>
            <a:r>
              <a:rPr lang="en-US" dirty="0" smtClean="0"/>
              <a:t>to determine </a:t>
            </a:r>
            <a:r>
              <a:rPr lang="en-US" dirty="0"/>
              <a:t>if the </a:t>
            </a:r>
            <a:r>
              <a:rPr lang="en-US" dirty="0" err="1"/>
              <a:t>iSC</a:t>
            </a:r>
            <a:r>
              <a:rPr lang="en-US" dirty="0"/>
              <a:t> facility operations and management requirements are met</a:t>
            </a:r>
            <a:r>
              <a:rPr lang="en-US" dirty="0" smtClean="0"/>
              <a:t>.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The questions are designed to be as </a:t>
            </a:r>
            <a:r>
              <a:rPr lang="en-US" dirty="0">
                <a:solidFill>
                  <a:srgbClr val="56B8CD"/>
                </a:solidFill>
              </a:rPr>
              <a:t>objective and simple </a:t>
            </a:r>
            <a:r>
              <a:rPr lang="en-US" dirty="0"/>
              <a:t>to answer as possible (most questions are binary, some numerical).</a:t>
            </a:r>
          </a:p>
          <a:p>
            <a:pPr>
              <a:spcAft>
                <a:spcPts val="1200"/>
              </a:spcAft>
            </a:pPr>
            <a:r>
              <a:rPr lang="en-US" dirty="0"/>
              <a:t>The location questionnaire structure is designed to </a:t>
            </a:r>
            <a:r>
              <a:rPr lang="en-US" dirty="0">
                <a:solidFill>
                  <a:srgbClr val="56B8CD"/>
                </a:solidFill>
              </a:rPr>
              <a:t>facilitate quick collection</a:t>
            </a:r>
            <a:r>
              <a:rPr lang="en-US" dirty="0"/>
              <a:t> of quality data. </a:t>
            </a:r>
          </a:p>
          <a:p>
            <a:pPr>
              <a:spcAft>
                <a:spcPts val="1200"/>
              </a:spcAft>
            </a:pPr>
            <a:r>
              <a:rPr lang="en-US" dirty="0"/>
              <a:t>The location questionnaire sections correspond to physical locations or entities, and the recommended completion order </a:t>
            </a:r>
            <a:r>
              <a:rPr lang="en-US" dirty="0">
                <a:solidFill>
                  <a:srgbClr val="56B8CD"/>
                </a:solidFill>
              </a:rPr>
              <a:t>follows a logical tour</a:t>
            </a:r>
            <a:r>
              <a:rPr lang="en-US" dirty="0"/>
              <a:t> of the location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56B8CD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smtClean="0">
                <a:solidFill>
                  <a:schemeClr val="bg1"/>
                </a:solidFill>
              </a:rPr>
              <a:t> LOCATION QUESTIONNAIRES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83457" y="648206"/>
            <a:ext cx="456772" cy="614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>
                <a:solidFill>
                  <a:srgbClr val="56B8CD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2685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DC84E29-E2A0-4E16-9829-723481822C15}"/>
              </a:ext>
            </a:extLst>
          </p:cNvPr>
          <p:cNvSpPr txBox="1"/>
          <p:nvPr/>
        </p:nvSpPr>
        <p:spPr>
          <a:xfrm>
            <a:off x="914400" y="1332493"/>
            <a:ext cx="538162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Administration</a:t>
            </a:r>
            <a:r>
              <a:rPr lang="en-GB" sz="1600" dirty="0"/>
              <a:t>		</a:t>
            </a:r>
          </a:p>
          <a:p>
            <a:pPr lvl="1"/>
            <a:r>
              <a:rPr lang="en-GB" sz="1600" dirty="0"/>
              <a:t>L1 	Assessment details</a:t>
            </a:r>
          </a:p>
          <a:p>
            <a:pPr lvl="1"/>
            <a:r>
              <a:rPr lang="en-GB" sz="1600" dirty="0"/>
              <a:t>L2 	Location details</a:t>
            </a:r>
          </a:p>
          <a:p>
            <a:r>
              <a:rPr lang="en-GB" sz="1600" b="1" dirty="0"/>
              <a:t>Setup		</a:t>
            </a:r>
          </a:p>
          <a:p>
            <a:pPr lvl="1"/>
            <a:r>
              <a:rPr lang="en-GB" sz="1600" dirty="0"/>
              <a:t>L3	Vaccination schedule</a:t>
            </a:r>
          </a:p>
          <a:p>
            <a:pPr lvl="1"/>
            <a:r>
              <a:rPr lang="en-GB" sz="1600" dirty="0"/>
              <a:t>L4	Supply chain parameters</a:t>
            </a:r>
          </a:p>
          <a:p>
            <a:pPr lvl="1"/>
            <a:r>
              <a:rPr lang="en-GB" sz="1600" dirty="0"/>
              <a:t>L5	Tracer products</a:t>
            </a:r>
          </a:p>
          <a:p>
            <a:r>
              <a:rPr lang="en-GB" sz="1600" b="1" dirty="0"/>
              <a:t>HR		</a:t>
            </a:r>
          </a:p>
          <a:p>
            <a:pPr lvl="1"/>
            <a:r>
              <a:rPr lang="en-GB" sz="1600" dirty="0"/>
              <a:t>L6	Staff</a:t>
            </a:r>
          </a:p>
          <a:p>
            <a:pPr lvl="1"/>
            <a:r>
              <a:rPr lang="en-GB" sz="1600" dirty="0"/>
              <a:t>L7.1	Staff interview 1</a:t>
            </a:r>
          </a:p>
          <a:p>
            <a:r>
              <a:rPr lang="en-GB" sz="1600" b="1" dirty="0"/>
              <a:t>Location tour	</a:t>
            </a:r>
          </a:p>
          <a:p>
            <a:pPr lvl="1"/>
            <a:r>
              <a:rPr lang="en-US" sz="1600" dirty="0"/>
              <a:t>L8 	Office</a:t>
            </a:r>
          </a:p>
          <a:p>
            <a:pPr lvl="1"/>
            <a:r>
              <a:rPr lang="en-US" sz="1600" dirty="0"/>
              <a:t>L9	Infrastructure</a:t>
            </a:r>
          </a:p>
          <a:p>
            <a:pPr lvl="1"/>
            <a:r>
              <a:rPr lang="en-US" sz="1600" dirty="0"/>
              <a:t>L10	Generator</a:t>
            </a:r>
          </a:p>
          <a:p>
            <a:pPr lvl="1"/>
            <a:r>
              <a:rPr lang="en-US" sz="1600" dirty="0"/>
              <a:t>L11	Vehicle</a:t>
            </a:r>
          </a:p>
          <a:p>
            <a:pPr lvl="1"/>
            <a:r>
              <a:rPr lang="en-US" sz="1600" dirty="0"/>
              <a:t>L12	Waste management facilities</a:t>
            </a:r>
          </a:p>
          <a:p>
            <a:pPr lvl="1"/>
            <a:r>
              <a:rPr lang="en-US" sz="1600" dirty="0"/>
              <a:t>L13	Building</a:t>
            </a:r>
          </a:p>
          <a:p>
            <a:pPr lvl="1"/>
            <a:r>
              <a:rPr lang="en-US" sz="1600" dirty="0"/>
              <a:t>L14	Cold/freezer room</a:t>
            </a:r>
          </a:p>
          <a:p>
            <a:pPr lvl="1"/>
            <a:r>
              <a:rPr lang="en-US" sz="1600" dirty="0"/>
              <a:t>L15	Refrigerator/freezer</a:t>
            </a:r>
          </a:p>
          <a:p>
            <a:pPr lvl="1"/>
            <a:r>
              <a:rPr lang="en-US" sz="1600" dirty="0"/>
              <a:t>L16	Storage and transport capacity</a:t>
            </a:r>
          </a:p>
          <a:p>
            <a:pPr lvl="1"/>
            <a:r>
              <a:rPr lang="en-US" sz="1600" dirty="0"/>
              <a:t>L17	Immunization facilities</a:t>
            </a:r>
            <a:endParaRPr lang="en-GB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A848558-CBF0-4ACE-BBDA-EEBBC7360805}"/>
              </a:ext>
            </a:extLst>
          </p:cNvPr>
          <p:cNvSpPr/>
          <p:nvPr/>
        </p:nvSpPr>
        <p:spPr>
          <a:xfrm>
            <a:off x="6096000" y="837229"/>
            <a:ext cx="6096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b="1" dirty="0"/>
              <a:t>SOPs		</a:t>
            </a:r>
          </a:p>
          <a:p>
            <a:pPr lvl="1"/>
            <a:r>
              <a:rPr lang="en-GB" sz="1600" dirty="0"/>
              <a:t>L18	SOPs</a:t>
            </a:r>
          </a:p>
          <a:p>
            <a:r>
              <a:rPr lang="en-GB" sz="1600" b="1" dirty="0"/>
              <a:t>Records		</a:t>
            </a:r>
          </a:p>
          <a:p>
            <a:pPr lvl="1"/>
            <a:r>
              <a:rPr lang="en-GB" sz="1600" dirty="0"/>
              <a:t>L18	Standard operations procedures (SOPs)</a:t>
            </a:r>
          </a:p>
          <a:p>
            <a:pPr lvl="1"/>
            <a:r>
              <a:rPr lang="en-GB" sz="1600" dirty="0"/>
              <a:t>L19	Vaccine arrivals</a:t>
            </a:r>
          </a:p>
          <a:p>
            <a:pPr lvl="1"/>
            <a:r>
              <a:rPr lang="en-GB" sz="1600" dirty="0"/>
              <a:t>L20	Temperature management</a:t>
            </a:r>
          </a:p>
          <a:p>
            <a:pPr lvl="1"/>
            <a:r>
              <a:rPr lang="en-GB" sz="1600" dirty="0"/>
              <a:t>L21	Maintenance </a:t>
            </a:r>
          </a:p>
          <a:p>
            <a:pPr lvl="1"/>
            <a:r>
              <a:rPr lang="en-GB" sz="1600" dirty="0"/>
              <a:t>L22	Stock management</a:t>
            </a:r>
          </a:p>
          <a:p>
            <a:pPr lvl="1"/>
            <a:r>
              <a:rPr lang="en-GB" sz="1600" dirty="0"/>
              <a:t>L23	Stock management performance</a:t>
            </a:r>
          </a:p>
          <a:p>
            <a:pPr lvl="1"/>
            <a:r>
              <a:rPr lang="en-GB" sz="1600" dirty="0"/>
              <a:t>L24	Vaccine distribution</a:t>
            </a:r>
          </a:p>
          <a:p>
            <a:pPr lvl="1"/>
            <a:r>
              <a:rPr lang="en-GB" sz="1600" dirty="0"/>
              <a:t>L25	Outreach</a:t>
            </a:r>
          </a:p>
          <a:p>
            <a:pPr lvl="1"/>
            <a:r>
              <a:rPr lang="en-GB" sz="1600" dirty="0"/>
              <a:t>L26	Immunization waste management</a:t>
            </a:r>
          </a:p>
          <a:p>
            <a:pPr lvl="1"/>
            <a:r>
              <a:rPr lang="en-GB" sz="1600" dirty="0"/>
              <a:t>L27	Vaccine needs forecasting</a:t>
            </a:r>
          </a:p>
          <a:p>
            <a:pPr lvl="1"/>
            <a:r>
              <a:rPr lang="en-GB" sz="1600" dirty="0"/>
              <a:t>L28	Annual work planning</a:t>
            </a:r>
          </a:p>
          <a:p>
            <a:pPr lvl="1"/>
            <a:r>
              <a:rPr lang="en-GB" sz="1600" dirty="0"/>
              <a:t>L29	Cold chain equipment inventory</a:t>
            </a:r>
          </a:p>
          <a:p>
            <a:pPr lvl="1"/>
            <a:r>
              <a:rPr lang="en-GB" sz="1600" dirty="0"/>
              <a:t>L30	Vehicle inventory</a:t>
            </a:r>
          </a:p>
          <a:p>
            <a:pPr lvl="1"/>
            <a:r>
              <a:rPr lang="en-GB" sz="1600" dirty="0"/>
              <a:t>L31	Supportive supervision</a:t>
            </a:r>
          </a:p>
          <a:p>
            <a:pPr lvl="1"/>
            <a:r>
              <a:rPr lang="en-GB" sz="1600" dirty="0"/>
              <a:t>L32	ISC performance monitoring</a:t>
            </a:r>
          </a:p>
          <a:p>
            <a:r>
              <a:rPr lang="en-GB" sz="1600" b="1" dirty="0"/>
              <a:t>Observation</a:t>
            </a:r>
          </a:p>
          <a:p>
            <a:pPr lvl="1"/>
            <a:r>
              <a:rPr lang="en-US" sz="1600" dirty="0"/>
              <a:t>L33	Packing insulated containers</a:t>
            </a:r>
          </a:p>
          <a:p>
            <a:pPr lvl="1"/>
            <a:r>
              <a:rPr lang="en-US" sz="1600" dirty="0"/>
              <a:t>L34	Loading refrigerated vehicles</a:t>
            </a:r>
          </a:p>
          <a:p>
            <a:pPr lvl="1"/>
            <a:r>
              <a:rPr lang="en-US" sz="1600" dirty="0"/>
              <a:t>L35	Unloading refrigerated vehicles</a:t>
            </a:r>
          </a:p>
          <a:p>
            <a:pPr lvl="1"/>
            <a:r>
              <a:rPr lang="en-US" sz="1600" dirty="0"/>
              <a:t>L36	Immunization session</a:t>
            </a:r>
            <a:endParaRPr lang="en-GB" sz="16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56B8CD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smtClean="0">
                <a:solidFill>
                  <a:schemeClr val="bg1"/>
                </a:solidFill>
              </a:rPr>
              <a:t> LOCATION QUESTIONNAIRES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83457" y="648206"/>
            <a:ext cx="456772" cy="614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>
                <a:solidFill>
                  <a:srgbClr val="56B8CD"/>
                </a:solidFill>
              </a:rPr>
              <a:t>3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914400" y="648206"/>
            <a:ext cx="3976914" cy="614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>
                <a:solidFill>
                  <a:srgbClr val="56B8CD"/>
                </a:solidFill>
              </a:rPr>
              <a:t>Sections</a:t>
            </a:r>
          </a:p>
        </p:txBody>
      </p:sp>
    </p:spTree>
    <p:extLst>
      <p:ext uri="{BB962C8B-B14F-4D97-AF65-F5344CB8AC3E}">
        <p14:creationId xmlns:p14="http://schemas.microsoft.com/office/powerpoint/2010/main" val="252003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WIMS.who.int\HQ\GVA11\Home\brigdend\Desktop\EVM_Logo_Large2F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187" y="3455294"/>
            <a:ext cx="5087625" cy="203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22879" y="1596977"/>
            <a:ext cx="45462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Thank you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11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Annex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3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1037"/>
            <a:ext cx="8673123" cy="879655"/>
          </a:xfrm>
        </p:spPr>
        <p:txBody>
          <a:bodyPr>
            <a:normAutofit/>
          </a:bodyPr>
          <a:lstStyle/>
          <a:p>
            <a:r>
              <a:rPr lang="en-US" sz="3600" dirty="0"/>
              <a:t>A word from Paul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428215" cy="436545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a criterion is a functional area, a set of tasks, nothing else.</a:t>
            </a:r>
          </a:p>
          <a:p>
            <a:pPr marL="0" indent="0">
              <a:buNone/>
            </a:pPr>
            <a:r>
              <a:rPr lang="en-GB" dirty="0"/>
              <a:t>by listing the tasks that fall under a criterion, as </a:t>
            </a:r>
            <a:r>
              <a:rPr lang="en-GB" dirty="0" err="1"/>
              <a:t>i</a:t>
            </a:r>
            <a:r>
              <a:rPr lang="en-GB" dirty="0"/>
              <a:t> have done in the criterion guidance, </a:t>
            </a:r>
            <a:r>
              <a:rPr lang="en-GB" dirty="0" err="1"/>
              <a:t>i</a:t>
            </a:r>
            <a:r>
              <a:rPr lang="en-GB" dirty="0"/>
              <a:t> am defining the criterion.</a:t>
            </a:r>
          </a:p>
          <a:p>
            <a:pPr marL="0" indent="0">
              <a:buNone/>
            </a:pPr>
            <a:r>
              <a:rPr lang="en-GB" dirty="0"/>
              <a:t>a criterion is not "used to assess ...". </a:t>
            </a:r>
          </a:p>
          <a:p>
            <a:pPr marL="0" indent="0">
              <a:buNone/>
            </a:pPr>
            <a:r>
              <a:rPr lang="en-GB" dirty="0"/>
              <a:t>a questionnaire section is "used to assess ...".</a:t>
            </a:r>
          </a:p>
          <a:p>
            <a:pPr marL="0" indent="0">
              <a:buNone/>
            </a:pPr>
            <a:r>
              <a:rPr lang="en-GB" dirty="0"/>
              <a:t>EVMA 2.0 sets requirements on the inputs, outputs and performance of each functional area/criterion.</a:t>
            </a:r>
          </a:p>
          <a:p>
            <a:pPr marL="0" indent="0">
              <a:buNone/>
            </a:pPr>
            <a:r>
              <a:rPr lang="en-GB" dirty="0"/>
              <a:t>an input category is one of 6 pre-defined, function-generic, input categories. </a:t>
            </a:r>
          </a:p>
          <a:p>
            <a:pPr marL="0" indent="0">
              <a:buNone/>
            </a:pPr>
            <a:r>
              <a:rPr lang="en-GB" dirty="0"/>
              <a:t>all functions, from </a:t>
            </a:r>
            <a:r>
              <a:rPr lang="en-GB" dirty="0" smtClean="0"/>
              <a:t>washing your hair to </a:t>
            </a:r>
            <a:r>
              <a:rPr lang="en-GB" dirty="0"/>
              <a:t>running a school, requires these inputs, and nothing more.</a:t>
            </a:r>
          </a:p>
          <a:p>
            <a:pPr marL="0" indent="0">
              <a:buNone/>
            </a:pPr>
            <a:r>
              <a:rPr lang="en-GB" dirty="0"/>
              <a:t>consider these like the factors of production in economics (land, capital, technology, labour, knowledge; funds are not considered a factor of production in economics).</a:t>
            </a:r>
          </a:p>
          <a:p>
            <a:pPr marL="0" indent="0">
              <a:buNone/>
            </a:pPr>
            <a:r>
              <a:rPr lang="en-GB" dirty="0"/>
              <a:t>by listing the inputs under a category, as </a:t>
            </a:r>
            <a:r>
              <a:rPr lang="en-GB" dirty="0" err="1"/>
              <a:t>i</a:t>
            </a:r>
            <a:r>
              <a:rPr lang="en-GB" dirty="0"/>
              <a:t> have done in the category guidance, </a:t>
            </a:r>
            <a:r>
              <a:rPr lang="en-GB" dirty="0" err="1"/>
              <a:t>i</a:t>
            </a:r>
            <a:r>
              <a:rPr lang="en-GB" dirty="0"/>
              <a:t> am defining that category.</a:t>
            </a:r>
          </a:p>
          <a:p>
            <a:pPr marL="0" indent="0">
              <a:buNone/>
            </a:pPr>
            <a:r>
              <a:rPr lang="en-GB" dirty="0"/>
              <a:t>this logical structure is implemented in EVMA 2.0.</a:t>
            </a:r>
          </a:p>
          <a:p>
            <a:pPr marL="0" indent="0">
              <a:buNone/>
            </a:pPr>
            <a:r>
              <a:rPr lang="en-GB" dirty="0"/>
              <a:t>EVMA 1.0 attempted to do something like this but didn't quite manage. some of the EVMA 1.0 criteria are categories, some of the categories are criteria. some are both.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34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82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EE88F862-7C60-44C4-B14C-659F44B7C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4267"/>
            <a:ext cx="12192000" cy="5463734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514612"/>
            <a:ext cx="10515600" cy="87965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EVM assessment score matrix (AKA heat-map)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29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EE88F862-7C60-44C4-B14C-659F44B7C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4267"/>
            <a:ext cx="12192000" cy="54637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94704" y="1394267"/>
            <a:ext cx="11097296" cy="5463733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83" y="571302"/>
            <a:ext cx="10515600" cy="879655"/>
          </a:xfrm>
        </p:spPr>
        <p:txBody>
          <a:bodyPr>
            <a:normAutofit/>
          </a:bodyPr>
          <a:lstStyle/>
          <a:p>
            <a:r>
              <a:rPr lang="en-GB" dirty="0" smtClean="0"/>
              <a:t>Some background (criteria)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766" y="2424705"/>
            <a:ext cx="10053034" cy="42242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EVM </a:t>
            </a:r>
            <a:r>
              <a:rPr lang="en-US" dirty="0"/>
              <a:t>assesses </a:t>
            </a:r>
            <a:r>
              <a:rPr lang="en-US" i="1" dirty="0" smtClean="0"/>
              <a:t>functions</a:t>
            </a:r>
            <a:r>
              <a:rPr lang="en-US" dirty="0"/>
              <a:t>, </a:t>
            </a:r>
            <a:r>
              <a:rPr lang="en-US" dirty="0" err="1" smtClean="0"/>
              <a:t>e.g</a:t>
            </a:r>
            <a:r>
              <a:rPr lang="en-US" dirty="0" smtClean="0"/>
              <a:t>: </a:t>
            </a:r>
          </a:p>
          <a:p>
            <a:r>
              <a:rPr lang="en-US" dirty="0" smtClean="0"/>
              <a:t>temperature management (E2)</a:t>
            </a:r>
          </a:p>
          <a:p>
            <a:r>
              <a:rPr lang="en-US" dirty="0" smtClean="0"/>
              <a:t>stock </a:t>
            </a:r>
            <a:r>
              <a:rPr lang="en-US" dirty="0"/>
              <a:t>management (E6</a:t>
            </a:r>
            <a:r>
              <a:rPr lang="en-US" dirty="0" smtClean="0"/>
              <a:t>)</a:t>
            </a:r>
          </a:p>
          <a:p>
            <a:r>
              <a:rPr lang="en-US" dirty="0" smtClean="0"/>
              <a:t>waste management (E9)</a:t>
            </a:r>
          </a:p>
          <a:p>
            <a:pPr marL="0" indent="0">
              <a:buNone/>
            </a:pPr>
            <a:r>
              <a:rPr lang="en-US" b="1" dirty="0" smtClean="0"/>
              <a:t>Let’s call these </a:t>
            </a:r>
            <a:r>
              <a:rPr lang="en-US" b="1" i="1" u="sng" dirty="0" smtClean="0">
                <a:solidFill>
                  <a:srgbClr val="009999"/>
                </a:solidFill>
              </a:rPr>
              <a:t>criteria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171705" y="1394267"/>
            <a:ext cx="581722" cy="565213"/>
          </a:xfrm>
          <a:prstGeom prst="downArrow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73016"/>
            <a:ext cx="10568354" cy="879655"/>
          </a:xfrm>
        </p:spPr>
        <p:txBody>
          <a:bodyPr>
            <a:normAutofit/>
          </a:bodyPr>
          <a:lstStyle/>
          <a:p>
            <a:r>
              <a:rPr lang="en-US" sz="3600" dirty="0"/>
              <a:t>EVM assesses the following criteria/functions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830" y="1692512"/>
            <a:ext cx="3728915" cy="5024802"/>
          </a:xfrm>
        </p:spPr>
        <p:txBody>
          <a:bodyPr numCol="1" spcCol="0">
            <a:noAutofit/>
          </a:bodyPr>
          <a:lstStyle/>
          <a:p>
            <a:pPr marL="0" indent="0">
              <a:lnSpc>
                <a:spcPct val="110000"/>
              </a:lnSpc>
              <a:buClr>
                <a:srgbClr val="5AABAC"/>
              </a:buClr>
              <a:buNone/>
            </a:pPr>
            <a:r>
              <a:rPr lang="en-GB" sz="1600" b="1" dirty="0">
                <a:solidFill>
                  <a:prstClr val="black"/>
                </a:solidFill>
                <a:latin typeface="Arial"/>
                <a:cs typeface="Arial"/>
              </a:rPr>
              <a:t>Facility operations: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GB" sz="1600" dirty="0">
                <a:solidFill>
                  <a:prstClr val="black"/>
                </a:solidFill>
                <a:latin typeface="Arial"/>
                <a:cs typeface="Arial"/>
              </a:rPr>
              <a:t>E1 Vaccine arrivals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GB" sz="1600" dirty="0">
                <a:solidFill>
                  <a:prstClr val="black"/>
                </a:solidFill>
                <a:latin typeface="Arial"/>
                <a:cs typeface="Arial"/>
              </a:rPr>
              <a:t>E2 Temperature management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GB" sz="1600" dirty="0">
                <a:solidFill>
                  <a:prstClr val="black"/>
                </a:solidFill>
                <a:latin typeface="Arial"/>
                <a:cs typeface="Arial"/>
              </a:rPr>
              <a:t>E3 Storage and transport capacity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GB" sz="1600" dirty="0">
                <a:solidFill>
                  <a:prstClr val="black"/>
                </a:solidFill>
                <a:latin typeface="Arial"/>
                <a:cs typeface="Arial"/>
              </a:rPr>
              <a:t>E4 Storage of vaccines and dry goods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GB" sz="1600" dirty="0">
                <a:solidFill>
                  <a:prstClr val="black"/>
                </a:solidFill>
                <a:latin typeface="Arial"/>
                <a:cs typeface="Arial"/>
              </a:rPr>
              <a:t>E5 Maintenance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GB" sz="1600" dirty="0">
                <a:solidFill>
                  <a:prstClr val="black"/>
                </a:solidFill>
                <a:latin typeface="Arial"/>
                <a:cs typeface="Arial"/>
              </a:rPr>
              <a:t>E6 Stock management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GB" sz="1600" dirty="0">
                <a:solidFill>
                  <a:prstClr val="black"/>
                </a:solidFill>
                <a:latin typeface="Arial"/>
                <a:cs typeface="Arial"/>
              </a:rPr>
              <a:t>E7 Distribution of vaccines and dry goods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GB" sz="1600" dirty="0">
                <a:solidFill>
                  <a:prstClr val="black"/>
                </a:solidFill>
                <a:latin typeface="Arial"/>
                <a:cs typeface="Arial"/>
              </a:rPr>
              <a:t>E8 Vaccine management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GB" sz="1600" dirty="0">
                <a:solidFill>
                  <a:prstClr val="black"/>
                </a:solidFill>
                <a:latin typeface="Arial"/>
                <a:cs typeface="Arial"/>
              </a:rPr>
              <a:t>E9 Waste management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82745" y="1689822"/>
            <a:ext cx="3026507" cy="3338878"/>
          </a:xfrm>
          <a:prstGeom prst="rect">
            <a:avLst/>
          </a:prstGeom>
        </p:spPr>
        <p:txBody>
          <a:bodyPr vert="horz" lIns="91440" tIns="45720" rIns="91440" bIns="45720" numCol="1" spcCol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Clr>
                <a:srgbClr val="5AABAC"/>
              </a:buClr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prstClr val="black"/>
                </a:solidFill>
                <a:latin typeface="Arial"/>
                <a:cs typeface="Arial"/>
              </a:rPr>
              <a:t>Facility management: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M1 Annual needs forecasting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M2 Annual work planning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M3 Supportive supervision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M4 iSC performance monitoring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981461" y="1689822"/>
            <a:ext cx="3882293" cy="4222016"/>
          </a:xfrm>
          <a:prstGeom prst="rect">
            <a:avLst/>
          </a:prstGeom>
        </p:spPr>
        <p:txBody>
          <a:bodyPr vert="horz" lIns="91440" tIns="45720" rIns="91440" bIns="45720" numCol="1" spcCol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Clr>
                <a:srgbClr val="5AABAC"/>
              </a:buClr>
              <a:buNone/>
            </a:pPr>
            <a:r>
              <a:rPr lang="en-US" sz="1600" b="1" dirty="0">
                <a:solidFill>
                  <a:prstClr val="black"/>
                </a:solidFill>
                <a:latin typeface="Arial"/>
                <a:cs typeface="Arial"/>
              </a:rPr>
              <a:t>Programme management: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SY Immunization supply chain system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ST Strategic planning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R1 Infrastructure management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R2 Equipment management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R3 IT systems management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R4 Human resources management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R5 Knowledge management</a:t>
            </a:r>
          </a:p>
          <a:p>
            <a:pPr>
              <a:lnSpc>
                <a:spcPct val="110000"/>
              </a:lnSpc>
              <a:buClr>
                <a:srgbClr val="5AABAC"/>
              </a:buClr>
            </a:pPr>
            <a:r>
              <a:rPr lang="en-US" sz="1600" dirty="0">
                <a:solidFill>
                  <a:prstClr val="black"/>
                </a:solidFill>
                <a:latin typeface="Arial"/>
                <a:cs typeface="Arial"/>
              </a:rPr>
              <a:t>R6 Financial resources management</a:t>
            </a:r>
          </a:p>
        </p:txBody>
      </p:sp>
    </p:spTree>
    <p:extLst>
      <p:ext uri="{BB962C8B-B14F-4D97-AF65-F5344CB8AC3E}">
        <p14:creationId xmlns:p14="http://schemas.microsoft.com/office/powerpoint/2010/main" val="89089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4612"/>
            <a:ext cx="10515600" cy="879655"/>
          </a:xfrm>
        </p:spPr>
        <p:txBody>
          <a:bodyPr>
            <a:normAutofit/>
          </a:bodyPr>
          <a:lstStyle/>
          <a:p>
            <a:r>
              <a:rPr lang="en-GB" dirty="0" smtClean="0"/>
              <a:t>Back to the heat-map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82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EE88F862-7C60-44C4-B14C-659F44B7C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4267"/>
            <a:ext cx="12192000" cy="546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69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4612"/>
            <a:ext cx="10515600" cy="879655"/>
          </a:xfrm>
        </p:spPr>
        <p:txBody>
          <a:bodyPr>
            <a:normAutofit/>
          </a:bodyPr>
          <a:lstStyle/>
          <a:p>
            <a:r>
              <a:rPr lang="en-GB" dirty="0" smtClean="0"/>
              <a:t>Some background (categories)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56834"/>
            <a:ext cx="10515600" cy="41469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All functions (</a:t>
            </a:r>
            <a:r>
              <a:rPr lang="en-US" dirty="0" smtClean="0"/>
              <a:t>e.g</a:t>
            </a:r>
            <a:r>
              <a:rPr lang="en-US" dirty="0"/>
              <a:t>. baking a cake, storing vaccines, </a:t>
            </a:r>
            <a:r>
              <a:rPr lang="en-US" dirty="0" smtClean="0"/>
              <a:t>making whiskey) </a:t>
            </a:r>
            <a:r>
              <a:rPr lang="en-US" dirty="0"/>
              <a:t>require 6 different types of </a:t>
            </a:r>
            <a:r>
              <a:rPr lang="en-US" dirty="0" smtClean="0"/>
              <a:t>input.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10919" y="3399488"/>
            <a:ext cx="249555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09999"/>
                </a:solidFill>
              </a:rPr>
              <a:t>Inputs</a:t>
            </a:r>
            <a:endParaRPr lang="en-GB" dirty="0">
              <a:solidFill>
                <a:srgbClr val="0099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Stock record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Computer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4668751" y="3594042"/>
            <a:ext cx="3709959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b="1" dirty="0">
                <a:solidFill>
                  <a:srgbClr val="009999"/>
                </a:solidFill>
              </a:rPr>
              <a:t>Outputs</a:t>
            </a:r>
            <a:endParaRPr lang="en-GB" dirty="0">
              <a:solidFill>
                <a:srgbClr val="0099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Stock records are complete, accurate, well organised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Requisition-issue-receipt records are complete, well organised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…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131964" y="5052611"/>
            <a:ext cx="7246746" cy="896112"/>
            <a:chOff x="2341687" y="1507189"/>
            <a:chExt cx="7246746" cy="896112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5818693" y="1977699"/>
              <a:ext cx="1440000" cy="0"/>
            </a:xfrm>
            <a:prstGeom prst="straightConnector1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3779581" y="1507189"/>
              <a:ext cx="2039112" cy="896112"/>
            </a:xfrm>
            <a:prstGeom prst="rect">
              <a:avLst/>
            </a:prstGeom>
            <a:solidFill>
              <a:srgbClr val="00808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1800"/>
                </a:spcAft>
              </a:pPr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09553" y="1516822"/>
              <a:ext cx="2009140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Stock management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2341687" y="1958443"/>
              <a:ext cx="144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7248433" y="1977699"/>
              <a:ext cx="234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>
          <a:xfrm>
            <a:off x="8474802" y="4708144"/>
            <a:ext cx="385661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09999"/>
                </a:solidFill>
              </a:rPr>
              <a:t>Performance</a:t>
            </a:r>
            <a:endParaRPr lang="en-GB" b="1" dirty="0">
              <a:solidFill>
                <a:srgbClr val="0099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No stock-outs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All requests met in full and on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…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EE88F862-7C60-44C4-B14C-659F44B7C2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000" b="85918"/>
          <a:stretch/>
        </p:blipFill>
        <p:spPr>
          <a:xfrm>
            <a:off x="0" y="1394267"/>
            <a:ext cx="10972800" cy="76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96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EE88F862-7C60-44C4-B14C-659F44B7C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4267"/>
            <a:ext cx="12192000" cy="546373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163651"/>
            <a:ext cx="12192000" cy="4694349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16200000">
            <a:off x="152755" y="1435892"/>
            <a:ext cx="581722" cy="579727"/>
          </a:xfrm>
          <a:prstGeom prst="downArrow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3628" y="2437326"/>
            <a:ext cx="6360886" cy="41469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EVM assesses </a:t>
            </a:r>
            <a:r>
              <a:rPr lang="en-US" dirty="0"/>
              <a:t>the required </a:t>
            </a:r>
            <a:r>
              <a:rPr lang="en-US" i="1" dirty="0" smtClean="0"/>
              <a:t>inputs</a:t>
            </a:r>
            <a:r>
              <a:rPr lang="en-US" dirty="0"/>
              <a:t>, and the expected </a:t>
            </a:r>
            <a:r>
              <a:rPr lang="en-US" i="1" dirty="0" smtClean="0"/>
              <a:t>outputs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/>
              <a:t>performance</a:t>
            </a:r>
            <a:r>
              <a:rPr lang="en-US" dirty="0" smtClean="0"/>
              <a:t> </a:t>
            </a:r>
            <a:r>
              <a:rPr lang="en-US" dirty="0"/>
              <a:t>of those </a:t>
            </a:r>
            <a:r>
              <a:rPr lang="en-US" dirty="0" smtClean="0"/>
              <a:t>functions (EVM criteria). </a:t>
            </a:r>
          </a:p>
          <a:p>
            <a:pPr marL="0" indent="0">
              <a:buNone/>
            </a:pPr>
            <a:r>
              <a:rPr lang="en-US" b="1" dirty="0" smtClean="0"/>
              <a:t>Let’s call these </a:t>
            </a:r>
            <a:r>
              <a:rPr lang="en-US" b="1" i="1" u="sng" dirty="0" smtClean="0">
                <a:solidFill>
                  <a:srgbClr val="009999"/>
                </a:solidFill>
              </a:rPr>
              <a:t>categories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EVM </a:t>
            </a:r>
            <a:r>
              <a:rPr lang="en-US" dirty="0"/>
              <a:t>defines minimum </a:t>
            </a:r>
            <a:r>
              <a:rPr lang="en-US" i="1" dirty="0" smtClean="0"/>
              <a:t>requirements</a:t>
            </a:r>
            <a:r>
              <a:rPr lang="en-US" dirty="0" smtClean="0"/>
              <a:t> (standards) </a:t>
            </a:r>
            <a:r>
              <a:rPr lang="en-US" dirty="0"/>
              <a:t>for the </a:t>
            </a:r>
            <a:r>
              <a:rPr lang="en-US" dirty="0" smtClean="0"/>
              <a:t>inputs</a:t>
            </a:r>
            <a:r>
              <a:rPr lang="en-US" dirty="0"/>
              <a:t>, </a:t>
            </a:r>
            <a:r>
              <a:rPr lang="en-US" dirty="0" smtClean="0"/>
              <a:t>outputs </a:t>
            </a:r>
            <a:r>
              <a:rPr lang="en-US" dirty="0"/>
              <a:t>and </a:t>
            </a:r>
            <a:r>
              <a:rPr lang="en-US" dirty="0" smtClean="0"/>
              <a:t>performance </a:t>
            </a:r>
            <a:r>
              <a:rPr lang="en-US" dirty="0"/>
              <a:t>of </a:t>
            </a:r>
            <a:r>
              <a:rPr lang="en-US" dirty="0" smtClean="0"/>
              <a:t>criteria.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838200" y="514612"/>
            <a:ext cx="10515600" cy="879655"/>
          </a:xfrm>
        </p:spPr>
        <p:txBody>
          <a:bodyPr>
            <a:normAutofit/>
          </a:bodyPr>
          <a:lstStyle/>
          <a:p>
            <a:r>
              <a:rPr lang="en-GB" dirty="0" smtClean="0"/>
              <a:t>Some background (categories)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10972800" y="1394268"/>
            <a:ext cx="1219200" cy="769382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4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1037"/>
            <a:ext cx="10568354" cy="87965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EVM assesses the required inputs, and the expected outputs and performance of </a:t>
            </a:r>
            <a:r>
              <a:rPr lang="en-US" sz="3600" dirty="0" smtClean="0"/>
              <a:t>criteria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831" y="2075475"/>
            <a:ext cx="3350846" cy="4208094"/>
          </a:xfrm>
        </p:spPr>
        <p:txBody>
          <a:bodyPr numCol="1" spcCol="0">
            <a:noAutofit/>
          </a:bodyPr>
          <a:lstStyle/>
          <a:p>
            <a:pPr marL="0" indent="0"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  <a:buNone/>
            </a:pPr>
            <a:r>
              <a:rPr lang="en-GB" sz="1800" b="1" dirty="0">
                <a:solidFill>
                  <a:prstClr val="black"/>
                </a:solidFill>
                <a:latin typeface="Arial"/>
                <a:cs typeface="Arial"/>
              </a:rPr>
              <a:t>Input categories: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</a:pPr>
            <a:r>
              <a:rPr lang="en-GB" sz="1800" dirty="0">
                <a:solidFill>
                  <a:prstClr val="black"/>
                </a:solidFill>
                <a:latin typeface="Arial"/>
                <a:cs typeface="Arial"/>
              </a:rPr>
              <a:t>C1 Infrastructure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</a:pPr>
            <a:r>
              <a:rPr lang="en-GB" sz="1800" dirty="0">
                <a:solidFill>
                  <a:prstClr val="black"/>
                </a:solidFill>
                <a:latin typeface="Arial"/>
                <a:cs typeface="Arial"/>
              </a:rPr>
              <a:t>C2 Equipment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</a:pPr>
            <a:r>
              <a:rPr lang="en-GB" sz="1800" dirty="0">
                <a:solidFill>
                  <a:prstClr val="black"/>
                </a:solidFill>
                <a:latin typeface="Arial"/>
                <a:cs typeface="Arial"/>
              </a:rPr>
              <a:t>C3 Information technology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</a:pPr>
            <a:r>
              <a:rPr lang="en-GB" sz="1800" dirty="0">
                <a:solidFill>
                  <a:prstClr val="black"/>
                </a:solidFill>
                <a:latin typeface="Arial"/>
                <a:cs typeface="Arial"/>
              </a:rPr>
              <a:t>C4 Human resources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</a:pPr>
            <a:r>
              <a:rPr lang="en-GB" sz="1800" dirty="0">
                <a:solidFill>
                  <a:prstClr val="black"/>
                </a:solidFill>
                <a:latin typeface="Arial"/>
                <a:cs typeface="Arial"/>
              </a:rPr>
              <a:t>C5 Policies &amp; procedures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</a:pPr>
            <a:r>
              <a:rPr lang="en-GB" sz="1800" dirty="0">
                <a:solidFill>
                  <a:prstClr val="black"/>
                </a:solidFill>
                <a:latin typeface="Arial"/>
                <a:cs typeface="Arial"/>
              </a:rPr>
              <a:t>C6 Financial resources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82746" y="2077184"/>
            <a:ext cx="3026507" cy="3338878"/>
          </a:xfrm>
          <a:prstGeom prst="rect">
            <a:avLst/>
          </a:prstGeom>
        </p:spPr>
        <p:txBody>
          <a:bodyPr vert="horz" lIns="91440" tIns="45720" rIns="91440" bIns="45720" numCol="1" spcCol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  <a:buNone/>
            </a:pPr>
            <a:r>
              <a:rPr lang="en-GB" sz="1800" b="1" dirty="0">
                <a:solidFill>
                  <a:prstClr val="black"/>
                </a:solidFill>
                <a:latin typeface="Arial"/>
                <a:cs typeface="Arial"/>
              </a:rPr>
              <a:t>Output: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</a:pPr>
            <a:r>
              <a:rPr lang="en-GB" sz="1800" dirty="0">
                <a:solidFill>
                  <a:prstClr val="black"/>
                </a:solidFill>
                <a:latin typeface="Arial"/>
                <a:cs typeface="Arial"/>
              </a:rPr>
              <a:t>O Output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981461" y="2067660"/>
            <a:ext cx="3882293" cy="4222016"/>
          </a:xfrm>
          <a:prstGeom prst="rect">
            <a:avLst/>
          </a:prstGeom>
        </p:spPr>
        <p:txBody>
          <a:bodyPr vert="horz" lIns="91440" tIns="45720" rIns="91440" bIns="45720" numCol="1" spcCol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  <a:buNone/>
            </a:pPr>
            <a:r>
              <a:rPr lang="en-GB" sz="1800" b="1" dirty="0">
                <a:solidFill>
                  <a:prstClr val="black"/>
                </a:solidFill>
                <a:latin typeface="Arial"/>
                <a:cs typeface="Arial"/>
              </a:rPr>
              <a:t>Performance: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5AABAC"/>
              </a:buClr>
            </a:pPr>
            <a:r>
              <a:rPr lang="en-GB" sz="1800" dirty="0">
                <a:solidFill>
                  <a:prstClr val="black"/>
                </a:solidFill>
                <a:latin typeface="Arial"/>
                <a:cs typeface="Arial"/>
              </a:rPr>
              <a:t>P Performance</a:t>
            </a:r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10F0ABD1-94CC-4043-9349-C25B1660F172}"/>
              </a:ext>
            </a:extLst>
          </p:cNvPr>
          <p:cNvSpPr txBox="1">
            <a:spLocks/>
          </p:cNvSpPr>
          <p:nvPr/>
        </p:nvSpPr>
        <p:spPr>
          <a:xfrm>
            <a:off x="853831" y="5786989"/>
            <a:ext cx="10568354" cy="879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EVM </a:t>
            </a:r>
            <a:r>
              <a:rPr lang="en-US" sz="3600" dirty="0"/>
              <a:t>&gt; </a:t>
            </a:r>
            <a:r>
              <a:rPr lang="en-US" sz="3600" dirty="0" smtClean="0"/>
              <a:t>Criterion </a:t>
            </a:r>
            <a:r>
              <a:rPr lang="en-US" sz="3600" dirty="0"/>
              <a:t>&gt; Category &gt; Requirement &gt; </a:t>
            </a:r>
            <a:r>
              <a:rPr lang="en-US" sz="3600" dirty="0" smtClean="0"/>
              <a:t>Question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267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2491</TotalTime>
  <Words>834</Words>
  <Application>Microsoft Office PowerPoint</Application>
  <PresentationFormat>Custom</PresentationFormat>
  <Paragraphs>260</Paragraphs>
  <Slides>24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The EVM assessment score matrix (AKA heat-map)</vt:lpstr>
      <vt:lpstr>Some background (criteria)</vt:lpstr>
      <vt:lpstr>EVM assesses the following criteria/functions</vt:lpstr>
      <vt:lpstr>Back to the heat-map</vt:lpstr>
      <vt:lpstr>Some background (categories)</vt:lpstr>
      <vt:lpstr>Some background (categories)</vt:lpstr>
      <vt:lpstr>EVM assesses the required inputs, and the expected outputs and performance of criteria</vt:lpstr>
      <vt:lpstr>EVM input categories and sub-categories</vt:lpstr>
      <vt:lpstr>Now you know about the requirements framework</vt:lpstr>
      <vt:lpstr>Example: E5 Maintenance &amp; C5 Policies / procedures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Annex</vt:lpstr>
      <vt:lpstr>A word from Paul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colrain</dc:creator>
  <cp:lastModifiedBy>BRIGDEN, Daniel</cp:lastModifiedBy>
  <cp:revision>169</cp:revision>
  <dcterms:created xsi:type="dcterms:W3CDTF">2017-10-10T08:15:02Z</dcterms:created>
  <dcterms:modified xsi:type="dcterms:W3CDTF">2018-04-09T08:25:14Z</dcterms:modified>
</cp:coreProperties>
</file>